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5" r:id="rId9"/>
    <p:sldId id="266" r:id="rId10"/>
    <p:sldId id="270" r:id="rId11"/>
    <p:sldId id="267" r:id="rId12"/>
    <p:sldId id="312" r:id="rId13"/>
    <p:sldId id="316" r:id="rId14"/>
    <p:sldId id="317" r:id="rId15"/>
    <p:sldId id="318" r:id="rId16"/>
    <p:sldId id="319" r:id="rId17"/>
    <p:sldId id="320" r:id="rId18"/>
    <p:sldId id="321" r:id="rId19"/>
    <p:sldId id="273" r:id="rId20"/>
    <p:sldId id="323" r:id="rId21"/>
    <p:sldId id="324" r:id="rId22"/>
    <p:sldId id="325" r:id="rId23"/>
    <p:sldId id="326" r:id="rId24"/>
    <p:sldId id="327" r:id="rId25"/>
    <p:sldId id="328" r:id="rId26"/>
    <p:sldId id="329" r:id="rId27"/>
    <p:sldId id="276" r:id="rId28"/>
    <p:sldId id="330" r:id="rId29"/>
    <p:sldId id="331" r:id="rId30"/>
    <p:sldId id="332" r:id="rId31"/>
    <p:sldId id="272" r:id="rId32"/>
    <p:sldId id="269" r:id="rId33"/>
    <p:sldId id="311"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Oswald" panose="00000500000000000000"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joiyjbUbJ3Tw9XQcdJXSkkYq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900"/>
    <a:srgbClr val="002F6E"/>
    <a:srgbClr val="F7D101"/>
    <a:srgbClr val="005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484B3-5E8F-47F9-A4E4-BD95AA68AD35}">
  <a:tblStyle styleId="{9D8484B3-5E8F-47F9-A4E4-BD95AA68AD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65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7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9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90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77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6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41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84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39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11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50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989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54f33f8c9_5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54f33f8c9_5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54f33f8c9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d54f33f8c9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54f33f8c9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d54f33f8c9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d54f33f8c9_5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d54f33f8c9_5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github.com/santichente/meli-products-cluste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rot="5400000">
            <a:off x="2659078" y="-6224990"/>
            <a:ext cx="6274827" cy="12450233"/>
            <a:chOff x="0" y="0"/>
            <a:chExt cx="3166110" cy="6282055"/>
          </a:xfrm>
        </p:grpSpPr>
        <p:sp>
          <p:nvSpPr>
            <p:cNvPr id="85" name="Google Shape;85;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87;p1"/>
          <p:cNvGrpSpPr/>
          <p:nvPr/>
        </p:nvGrpSpPr>
        <p:grpSpPr>
          <a:xfrm rot="-5400000">
            <a:off x="9151318" y="4851619"/>
            <a:ext cx="6274827" cy="12450233"/>
            <a:chOff x="0" y="0"/>
            <a:chExt cx="3166110" cy="6282055"/>
          </a:xfrm>
        </p:grpSpPr>
        <p:sp>
          <p:nvSpPr>
            <p:cNvPr id="88" name="Google Shape;88;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90;p1"/>
          <p:cNvGrpSpPr/>
          <p:nvPr/>
        </p:nvGrpSpPr>
        <p:grpSpPr>
          <a:xfrm>
            <a:off x="12814229" y="6175561"/>
            <a:ext cx="12630150" cy="1367582"/>
            <a:chOff x="0" y="-66675"/>
            <a:chExt cx="3326459" cy="360186"/>
          </a:xfrm>
        </p:grpSpPr>
        <p:sp>
          <p:nvSpPr>
            <p:cNvPr id="91" name="Google Shape;91;p1"/>
            <p:cNvSpPr/>
            <p:nvPr/>
          </p:nvSpPr>
          <p:spPr>
            <a:xfrm>
              <a:off x="0" y="0"/>
              <a:ext cx="3326459" cy="293511"/>
            </a:xfrm>
            <a:custGeom>
              <a:avLst/>
              <a:gdLst/>
              <a:ahLst/>
              <a:cxnLst/>
              <a:rect l="l" t="t" r="r" b="b"/>
              <a:pathLst>
                <a:path w="3326459" h="293511" extrusionOk="0">
                  <a:moveTo>
                    <a:pt x="3123259" y="0"/>
                  </a:moveTo>
                  <a:cubicBezTo>
                    <a:pt x="3235484" y="0"/>
                    <a:pt x="3326459" y="65705"/>
                    <a:pt x="3326459" y="146756"/>
                  </a:cubicBezTo>
                  <a:cubicBezTo>
                    <a:pt x="3326459" y="227806"/>
                    <a:pt x="3235484" y="293511"/>
                    <a:pt x="3123259" y="293511"/>
                  </a:cubicBezTo>
                  <a:lnTo>
                    <a:pt x="203200" y="293511"/>
                  </a:lnTo>
                  <a:cubicBezTo>
                    <a:pt x="90976" y="293511"/>
                    <a:pt x="0" y="227806"/>
                    <a:pt x="0" y="146756"/>
                  </a:cubicBezTo>
                  <a:cubicBezTo>
                    <a:pt x="0" y="65705"/>
                    <a:pt x="90976" y="0"/>
                    <a:pt x="20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
            <p:cNvSpPr txBox="1"/>
            <p:nvPr/>
          </p:nvSpPr>
          <p:spPr>
            <a:xfrm>
              <a:off x="0" y="-66675"/>
              <a:ext cx="3326459" cy="360186"/>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3" name="Google Shape;93;p1"/>
          <p:cNvSpPr txBox="1"/>
          <p:nvPr/>
        </p:nvSpPr>
        <p:spPr>
          <a:xfrm>
            <a:off x="163425" y="3662350"/>
            <a:ext cx="17098200" cy="5912388"/>
          </a:xfrm>
          <a:prstGeom prst="rect">
            <a:avLst/>
          </a:prstGeom>
          <a:noFill/>
          <a:ln>
            <a:noFill/>
          </a:ln>
        </p:spPr>
        <p:txBody>
          <a:bodyPr spcFirstLastPara="1" wrap="square" lIns="0" tIns="0" rIns="0" bIns="0" anchor="t" anchorCtr="0">
            <a:spAutoFit/>
          </a:bodyPr>
          <a:lstStyle/>
          <a:p>
            <a:pPr marL="0" marR="0" lvl="0" indent="0" algn="l" rtl="0">
              <a:lnSpc>
                <a:spcPct val="113993"/>
              </a:lnSpc>
              <a:spcBef>
                <a:spcPts val="0"/>
              </a:spcBef>
              <a:spcAft>
                <a:spcPts val="0"/>
              </a:spcAft>
              <a:buNone/>
            </a:pPr>
            <a:r>
              <a:rPr lang="es-CO" sz="5617" b="1" i="0" u="none" strike="noStrike" cap="none" dirty="0">
                <a:solidFill>
                  <a:srgbClr val="000000"/>
                </a:solidFill>
                <a:latin typeface="Oswald"/>
                <a:ea typeface="Oswald"/>
                <a:cs typeface="Oswald"/>
                <a:sym typeface="Oswald"/>
              </a:rPr>
              <a:t>MELI </a:t>
            </a:r>
          </a:p>
          <a:p>
            <a:pPr marL="0" marR="0" lvl="0" indent="0" algn="l" rtl="0">
              <a:lnSpc>
                <a:spcPct val="113993"/>
              </a:lnSpc>
              <a:spcBef>
                <a:spcPts val="0"/>
              </a:spcBef>
              <a:spcAft>
                <a:spcPts val="0"/>
              </a:spcAft>
              <a:buNone/>
            </a:pPr>
            <a:r>
              <a:rPr lang="es-CO" sz="5617" b="1" dirty="0">
                <a:latin typeface="Oswald"/>
                <a:sym typeface="Oswald"/>
              </a:rPr>
              <a:t>Data </a:t>
            </a:r>
            <a:r>
              <a:rPr lang="es-CO" sz="5617" b="1" dirty="0" err="1">
                <a:latin typeface="Oswald"/>
                <a:sym typeface="Oswald"/>
              </a:rPr>
              <a:t>Science</a:t>
            </a:r>
            <a:r>
              <a:rPr lang="es-CO" sz="5617" b="1" dirty="0">
                <a:latin typeface="Oswald"/>
                <a:sym typeface="Oswald"/>
              </a:rPr>
              <a:t> </a:t>
            </a:r>
            <a:r>
              <a:rPr lang="es-CO" sz="5617" b="1" dirty="0" err="1">
                <a:latin typeface="Oswald"/>
                <a:sym typeface="Oswald"/>
              </a:rPr>
              <a:t>Challenge</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Data &amp; </a:t>
            </a:r>
            <a:r>
              <a:rPr lang="es-CO" sz="5617" b="1" dirty="0" err="1">
                <a:latin typeface="Oswald"/>
                <a:sym typeface="Oswald"/>
              </a:rPr>
              <a:t>Analytics</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Santiago Tovar Perilla</a:t>
            </a:r>
          </a:p>
          <a:p>
            <a:pPr marL="0" marR="0" lvl="0" indent="0" algn="l" rtl="0">
              <a:lnSpc>
                <a:spcPct val="113993"/>
              </a:lnSpc>
              <a:spcBef>
                <a:spcPts val="0"/>
              </a:spcBef>
              <a:spcAft>
                <a:spcPts val="0"/>
              </a:spcAft>
              <a:buNone/>
            </a:pPr>
            <a:r>
              <a:rPr lang="es-CO" sz="5617" b="1" dirty="0">
                <a:latin typeface="Oswald"/>
                <a:sym typeface="Oswald"/>
              </a:rPr>
              <a:t>Científico de Datos</a:t>
            </a:r>
            <a:endParaRPr dirty="0"/>
          </a:p>
          <a:p>
            <a:pPr marL="0" marR="0" lvl="0" indent="0" algn="ctr" rtl="0">
              <a:lnSpc>
                <a:spcPct val="113993"/>
              </a:lnSpc>
              <a:spcBef>
                <a:spcPts val="0"/>
              </a:spcBef>
              <a:spcAft>
                <a:spcPts val="0"/>
              </a:spcAft>
              <a:buNone/>
            </a:pPr>
            <a:endParaRPr sz="5617" b="1" i="0" u="none" strike="noStrike" cap="none" dirty="0">
              <a:solidFill>
                <a:srgbClr val="000000"/>
              </a:solidFill>
              <a:latin typeface="Oswald"/>
              <a:ea typeface="Oswald"/>
              <a:cs typeface="Oswald"/>
              <a:sym typeface="Oswald"/>
            </a:endParaRPr>
          </a:p>
        </p:txBody>
      </p:sp>
      <p:cxnSp>
        <p:nvCxnSpPr>
          <p:cNvPr id="94" name="Google Shape;94;p1"/>
          <p:cNvCxnSpPr/>
          <p:nvPr/>
        </p:nvCxnSpPr>
        <p:spPr>
          <a:xfrm>
            <a:off x="-428625" y="3501989"/>
            <a:ext cx="6492240" cy="0"/>
          </a:xfrm>
          <a:prstGeom prst="straightConnector1">
            <a:avLst/>
          </a:prstGeom>
          <a:noFill/>
          <a:ln w="38100" cap="flat" cmpd="sng">
            <a:solidFill>
              <a:srgbClr val="000000"/>
            </a:solidFill>
            <a:prstDash val="solid"/>
            <a:round/>
            <a:headEnd type="none" w="sm" len="sm"/>
            <a:tailEnd type="oval" w="lg" len="lg"/>
          </a:ln>
        </p:spPr>
      </p:cxnSp>
      <p:cxnSp>
        <p:nvCxnSpPr>
          <p:cNvPr id="95" name="Google Shape;95;p1"/>
          <p:cNvCxnSpPr/>
          <p:nvPr/>
        </p:nvCxnSpPr>
        <p:spPr>
          <a:xfrm>
            <a:off x="12471329" y="7739549"/>
            <a:ext cx="6492240" cy="0"/>
          </a:xfrm>
          <a:prstGeom prst="straightConnector1">
            <a:avLst/>
          </a:prstGeom>
          <a:noFill/>
          <a:ln w="38100" cap="flat" cmpd="sng">
            <a:solidFill>
              <a:srgbClr val="000000"/>
            </a:solidFill>
            <a:prstDash val="solid"/>
            <a:round/>
            <a:headEnd type="oval" w="lg" len="lg"/>
            <a:tailEnd type="none" w="sm" len="sm"/>
          </a:ln>
        </p:spPr>
      </p:cxnSp>
      <p:grpSp>
        <p:nvGrpSpPr>
          <p:cNvPr id="96" name="Google Shape;96;p1"/>
          <p:cNvGrpSpPr/>
          <p:nvPr/>
        </p:nvGrpSpPr>
        <p:grpSpPr>
          <a:xfrm rot="-5400000">
            <a:off x="9766774" y="5394544"/>
            <a:ext cx="6274827" cy="12450233"/>
            <a:chOff x="0" y="0"/>
            <a:chExt cx="3166110" cy="6282055"/>
          </a:xfrm>
          <a:solidFill>
            <a:srgbClr val="002F6E"/>
          </a:solidFill>
        </p:grpSpPr>
        <p:sp>
          <p:nvSpPr>
            <p:cNvPr id="97" name="Google Shape;97;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9;p1"/>
          <p:cNvGrpSpPr/>
          <p:nvPr/>
        </p:nvGrpSpPr>
        <p:grpSpPr>
          <a:xfrm rot="5400000">
            <a:off x="2154253" y="-6869939"/>
            <a:ext cx="6274827" cy="12450233"/>
            <a:chOff x="0" y="0"/>
            <a:chExt cx="3166110" cy="6282055"/>
          </a:xfrm>
          <a:solidFill>
            <a:srgbClr val="FFE900"/>
          </a:solidFill>
        </p:grpSpPr>
        <p:sp>
          <p:nvSpPr>
            <p:cNvPr id="100" name="Google Shape;100;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Mercadolibre Logo - PNG y Vector">
            <a:extLst>
              <a:ext uri="{FF2B5EF4-FFF2-40B4-BE49-F238E27FC236}">
                <a16:creationId xmlns:a16="http://schemas.microsoft.com/office/drawing/2014/main" id="{DDC722EA-C2DC-4998-9D28-58D06E2F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042651"/>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885925" y="664922"/>
            <a:ext cx="13104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a:solidFill>
                  <a:srgbClr val="002F6E"/>
                </a:solidFill>
                <a:latin typeface="Oswald"/>
                <a:ea typeface="Oswald"/>
                <a:cs typeface="Oswald"/>
                <a:sym typeface="Oswald"/>
              </a:rPr>
              <a:t>Elección</a:t>
            </a:r>
            <a:r>
              <a:rPr lang="en-US" sz="8000" dirty="0">
                <a:solidFill>
                  <a:srgbClr val="002F6E"/>
                </a:solidFill>
                <a:latin typeface="Oswald"/>
                <a:ea typeface="Oswald"/>
                <a:cs typeface="Oswald"/>
                <a:sym typeface="Oswald"/>
              </a:rPr>
              <a:t> </a:t>
            </a:r>
            <a:r>
              <a:rPr lang="en-US" sz="8000" dirty="0" err="1">
                <a:solidFill>
                  <a:srgbClr val="002F6E"/>
                </a:solidFill>
                <a:latin typeface="Oswald"/>
                <a:ea typeface="Oswald"/>
                <a:cs typeface="Oswald"/>
                <a:sym typeface="Oswald"/>
              </a:rPr>
              <a:t>inicial</a:t>
            </a:r>
            <a:r>
              <a:rPr lang="en-US" sz="8000" dirty="0">
                <a:solidFill>
                  <a:srgbClr val="002F6E"/>
                </a:solidFill>
                <a:latin typeface="Oswald"/>
                <a:ea typeface="Oswald"/>
                <a:cs typeface="Oswald"/>
                <a:sym typeface="Oswald"/>
              </a:rPr>
              <a:t> de variables</a:t>
            </a:r>
            <a:endParaRPr sz="1400" dirty="0">
              <a:solidFill>
                <a:srgbClr val="002F6E"/>
              </a:solidFill>
            </a:endParaRPr>
          </a:p>
        </p:txBody>
      </p:sp>
      <p:sp>
        <p:nvSpPr>
          <p:cNvPr id="419" name="Google Shape;419;g2d54f33f8c9_5_516"/>
          <p:cNvSpPr txBox="1"/>
          <p:nvPr/>
        </p:nvSpPr>
        <p:spPr>
          <a:xfrm>
            <a:off x="885925" y="2102711"/>
            <a:ext cx="16659000" cy="1606594"/>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En el contexto del </a:t>
            </a:r>
            <a:r>
              <a:rPr lang="es-ES" sz="2400" dirty="0" err="1">
                <a:solidFill>
                  <a:srgbClr val="002F6E"/>
                </a:solidFill>
              </a:rPr>
              <a:t>challenge</a:t>
            </a:r>
            <a:r>
              <a:rPr lang="es-ES" sz="2400" dirty="0">
                <a:solidFill>
                  <a:srgbClr val="002F6E"/>
                </a:solidFill>
              </a:rPr>
              <a:t>, el objetivo es identificar y agrupar productos similares o idénticos en el </a:t>
            </a:r>
            <a:r>
              <a:rPr lang="es-ES" sz="2400" dirty="0" err="1">
                <a:solidFill>
                  <a:srgbClr val="002F6E"/>
                </a:solidFill>
              </a:rPr>
              <a:t>marketplace</a:t>
            </a:r>
            <a:r>
              <a:rPr lang="es-ES" sz="2400" dirty="0">
                <a:solidFill>
                  <a:srgbClr val="002F6E"/>
                </a:solidFill>
              </a:rPr>
              <a:t>. Para ello, se recomienda centrarse en los campos que permiten realizar comparaciones tanto desde el punto de vista textual como visual, y que aporten atributos relevantes del producto.</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04D45B5-69F3-4B37-BE78-E1A029EAF91B}"/>
              </a:ext>
            </a:extLst>
          </p:cNvPr>
          <p:cNvPicPr>
            <a:picLocks noChangeAspect="1"/>
          </p:cNvPicPr>
          <p:nvPr/>
        </p:nvPicPr>
        <p:blipFill>
          <a:blip r:embed="rId4"/>
          <a:stretch>
            <a:fillRect/>
          </a:stretch>
        </p:blipFill>
        <p:spPr>
          <a:xfrm>
            <a:off x="6410772" y="2519250"/>
            <a:ext cx="9429750" cy="5619750"/>
          </a:xfrm>
          <a:prstGeom prst="rect">
            <a:avLst/>
          </a:prstGeom>
        </p:spPr>
      </p:pic>
      <p:grpSp>
        <p:nvGrpSpPr>
          <p:cNvPr id="22" name="Google Shape;315;g2d54f33f8c9_5_360">
            <a:extLst>
              <a:ext uri="{FF2B5EF4-FFF2-40B4-BE49-F238E27FC236}">
                <a16:creationId xmlns:a16="http://schemas.microsoft.com/office/drawing/2014/main" id="{8C64CFEE-8F7E-4FD1-8194-A8A79F2685A9}"/>
              </a:ext>
            </a:extLst>
          </p:cNvPr>
          <p:cNvGrpSpPr/>
          <p:nvPr/>
        </p:nvGrpSpPr>
        <p:grpSpPr>
          <a:xfrm>
            <a:off x="705964" y="2712451"/>
            <a:ext cx="4673253" cy="5315181"/>
            <a:chOff x="0" y="929638"/>
            <a:chExt cx="17295532" cy="50814344"/>
          </a:xfrm>
        </p:grpSpPr>
        <p:sp>
          <p:nvSpPr>
            <p:cNvPr id="23" name="Google Shape;316;g2d54f33f8c9_5_360">
              <a:extLst>
                <a:ext uri="{FF2B5EF4-FFF2-40B4-BE49-F238E27FC236}">
                  <a16:creationId xmlns:a16="http://schemas.microsoft.com/office/drawing/2014/main" id="{A877C819-9F36-400A-BB2C-6E948DCF3609}"/>
                </a:ext>
              </a:extLst>
            </p:cNvPr>
            <p:cNvSpPr txBox="1"/>
            <p:nvPr/>
          </p:nvSpPr>
          <p:spPr>
            <a:xfrm>
              <a:off x="1565333" y="6254255"/>
              <a:ext cx="15730199" cy="45489727"/>
            </a:xfrm>
            <a:prstGeom prst="rect">
              <a:avLst/>
            </a:prstGeom>
            <a:noFill/>
            <a:ln>
              <a:noFill/>
            </a:ln>
          </p:spPr>
          <p:txBody>
            <a:bodyPr spcFirstLastPara="1" wrap="square" lIns="0" tIns="0" rIns="0" bIns="0" anchor="t" anchorCtr="0">
              <a:spAutoFit/>
            </a:bodyPr>
            <a:lstStyle/>
            <a:p>
              <a:pPr>
                <a:lnSpc>
                  <a:spcPct val="115000"/>
                </a:lnSpc>
                <a:buSzPts val="1200"/>
              </a:pPr>
              <a:r>
                <a:rPr lang="es-CO" sz="8000" dirty="0">
                  <a:solidFill>
                    <a:srgbClr val="002F6E"/>
                  </a:solidFill>
                  <a:latin typeface="Oswald"/>
                </a:rPr>
                <a:t>Exploración de Atributos</a:t>
              </a:r>
              <a:endParaRPr sz="8000" dirty="0">
                <a:solidFill>
                  <a:srgbClr val="002F6E"/>
                </a:solidFill>
                <a:latin typeface="Oswald"/>
              </a:endParaRPr>
            </a:p>
            <a:p>
              <a:pPr marL="0" marR="0" lvl="0" indent="0" algn="l" rtl="0">
                <a:lnSpc>
                  <a:spcPct val="145008"/>
                </a:lnSpc>
                <a:spcBef>
                  <a:spcPts val="1200"/>
                </a:spcBef>
                <a:spcAft>
                  <a:spcPts val="0"/>
                </a:spcAft>
                <a:buNone/>
              </a:pPr>
              <a:endParaRPr sz="1600" dirty="0"/>
            </a:p>
          </p:txBody>
        </p:sp>
        <p:sp>
          <p:nvSpPr>
            <p:cNvPr id="24" name="Google Shape;317;g2d54f33f8c9_5_360">
              <a:extLst>
                <a:ext uri="{FF2B5EF4-FFF2-40B4-BE49-F238E27FC236}">
                  <a16:creationId xmlns:a16="http://schemas.microsoft.com/office/drawing/2014/main" id="{52325A11-6483-46A0-8363-C100830E9FA7}"/>
                </a:ext>
              </a:extLst>
            </p:cNvPr>
            <p:cNvSpPr txBox="1"/>
            <p:nvPr/>
          </p:nvSpPr>
          <p:spPr>
            <a:xfrm>
              <a:off x="0" y="929638"/>
              <a:ext cx="14310600" cy="2060100"/>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grpSp>
      <p:sp>
        <p:nvSpPr>
          <p:cNvPr id="6" name="Elipse 5">
            <a:extLst>
              <a:ext uri="{FF2B5EF4-FFF2-40B4-BE49-F238E27FC236}">
                <a16:creationId xmlns:a16="http://schemas.microsoft.com/office/drawing/2014/main" id="{BF630EAF-1100-4B91-AF34-1FE96B7F0DBF}"/>
              </a:ext>
            </a:extLst>
          </p:cNvPr>
          <p:cNvSpPr/>
          <p:nvPr/>
        </p:nvSpPr>
        <p:spPr>
          <a:xfrm>
            <a:off x="6573078" y="5830957"/>
            <a:ext cx="4929809" cy="2570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Preprocesamiento y exploración</a:t>
            </a: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31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4031510"/>
            <a:chOff x="0" y="38100"/>
            <a:chExt cx="7810500" cy="5375347"/>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Marcas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2466060"/>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Acentos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Unificación mediante Diccionario de Sinónimos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D49D463-F945-4987-A78E-4EE37E4D561E}"/>
              </a:ext>
            </a:extLst>
          </p:cNvPr>
          <p:cNvPicPr>
            <a:picLocks noChangeAspect="1"/>
          </p:cNvPicPr>
          <p:nvPr/>
        </p:nvPicPr>
        <p:blipFill>
          <a:blip r:embed="rId4"/>
          <a:stretch>
            <a:fillRect/>
          </a:stretch>
        </p:blipFill>
        <p:spPr>
          <a:xfrm>
            <a:off x="8256104" y="1731749"/>
            <a:ext cx="8115745" cy="4841547"/>
          </a:xfrm>
          <a:prstGeom prst="rect">
            <a:avLst/>
          </a:prstGeom>
        </p:spPr>
      </p:pic>
      <p:pic>
        <p:nvPicPr>
          <p:cNvPr id="4" name="Imagen 3">
            <a:extLst>
              <a:ext uri="{FF2B5EF4-FFF2-40B4-BE49-F238E27FC236}">
                <a16:creationId xmlns:a16="http://schemas.microsoft.com/office/drawing/2014/main" id="{29E817AD-BFD7-45BF-808F-08214CAB261E}"/>
              </a:ext>
            </a:extLst>
          </p:cNvPr>
          <p:cNvPicPr>
            <a:picLocks noChangeAspect="1"/>
          </p:cNvPicPr>
          <p:nvPr/>
        </p:nvPicPr>
        <p:blipFill>
          <a:blip r:embed="rId5"/>
          <a:stretch>
            <a:fillRect/>
          </a:stretch>
        </p:blipFill>
        <p:spPr>
          <a:xfrm>
            <a:off x="8521148" y="6873941"/>
            <a:ext cx="7850701" cy="3179663"/>
          </a:xfrm>
          <a:prstGeom prst="rect">
            <a:avLst/>
          </a:prstGeom>
        </p:spPr>
      </p:pic>
    </p:spTree>
    <p:extLst>
      <p:ext uri="{BB962C8B-B14F-4D97-AF65-F5344CB8AC3E}">
        <p14:creationId xmlns:p14="http://schemas.microsoft.com/office/powerpoint/2010/main" val="314768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921783"/>
            <a:chOff x="0" y="38100"/>
            <a:chExt cx="7810500" cy="3895711"/>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GTIN</a:t>
              </a:r>
              <a:endParaRPr lang="en-US"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986424"/>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Remover caracteres irrelevantes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Dividir múltiplos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03CCF40-EA8A-479F-AAC9-E4737A104976}"/>
              </a:ext>
            </a:extLst>
          </p:cNvPr>
          <p:cNvPicPr>
            <a:picLocks noChangeAspect="1"/>
          </p:cNvPicPr>
          <p:nvPr/>
        </p:nvPicPr>
        <p:blipFill>
          <a:blip r:embed="rId4"/>
          <a:stretch>
            <a:fillRect/>
          </a:stretch>
        </p:blipFill>
        <p:spPr>
          <a:xfrm>
            <a:off x="8456104" y="1577009"/>
            <a:ext cx="7789749" cy="4647070"/>
          </a:xfrm>
          <a:prstGeom prst="rect">
            <a:avLst/>
          </a:prstGeom>
        </p:spPr>
      </p:pic>
      <p:pic>
        <p:nvPicPr>
          <p:cNvPr id="7" name="Imagen 6">
            <a:extLst>
              <a:ext uri="{FF2B5EF4-FFF2-40B4-BE49-F238E27FC236}">
                <a16:creationId xmlns:a16="http://schemas.microsoft.com/office/drawing/2014/main" id="{4EDB4454-5F9D-42E4-AD00-B669295231A2}"/>
              </a:ext>
            </a:extLst>
          </p:cNvPr>
          <p:cNvPicPr>
            <a:picLocks noChangeAspect="1"/>
          </p:cNvPicPr>
          <p:nvPr/>
        </p:nvPicPr>
        <p:blipFill>
          <a:blip r:embed="rId5"/>
          <a:stretch>
            <a:fillRect/>
          </a:stretch>
        </p:blipFill>
        <p:spPr>
          <a:xfrm>
            <a:off x="8565611" y="6483950"/>
            <a:ext cx="7680242" cy="3110624"/>
          </a:xfrm>
          <a:prstGeom prst="rect">
            <a:avLst/>
          </a:prstGeom>
        </p:spPr>
      </p:pic>
    </p:spTree>
    <p:extLst>
      <p:ext uri="{BB962C8B-B14F-4D97-AF65-F5344CB8AC3E}">
        <p14:creationId xmlns:p14="http://schemas.microsoft.com/office/powerpoint/2010/main" val="320401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661601"/>
            <a:chOff x="0" y="38100"/>
            <a:chExt cx="7810500" cy="4882135"/>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Títulos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 y </a:t>
              </a:r>
              <a:r>
                <a:rPr lang="en-US" sz="2293" dirty="0" err="1">
                  <a:solidFill>
                    <a:srgbClr val="FFFDFD"/>
                  </a:solidFill>
                </a:rPr>
                <a:t>lematización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972848"/>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 y caracteres especiales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t>
              </a:r>
              <a:r>
                <a:rPr lang="es-ES" sz="1835" dirty="0" err="1">
                  <a:solidFill>
                    <a:srgbClr val="F1F1F1"/>
                  </a:solidFill>
                  <a:latin typeface="Montserrat"/>
                  <a:ea typeface="Montserrat"/>
                  <a:cs typeface="Montserrat"/>
                  <a:sym typeface="Montserrat"/>
                </a:rPr>
                <a:t>stopwords</a:t>
              </a:r>
              <a:endParaRPr lang="es-ES" sz="1835" dirty="0">
                <a:solidFill>
                  <a:srgbClr val="F1F1F1"/>
                </a:solidFill>
                <a:latin typeface="Montserrat"/>
                <a:ea typeface="Montserrat"/>
                <a:cs typeface="Montserrat"/>
                <a:sym typeface="Montserrat"/>
              </a:endParaRP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Lematización</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8DDCB7E-0F6B-42CD-B431-15149A977FB8}"/>
              </a:ext>
            </a:extLst>
          </p:cNvPr>
          <p:cNvPicPr>
            <a:picLocks noChangeAspect="1"/>
          </p:cNvPicPr>
          <p:nvPr/>
        </p:nvPicPr>
        <p:blipFill>
          <a:blip r:embed="rId4"/>
          <a:stretch>
            <a:fillRect/>
          </a:stretch>
        </p:blipFill>
        <p:spPr>
          <a:xfrm>
            <a:off x="8741466" y="1921565"/>
            <a:ext cx="7751592" cy="5511933"/>
          </a:xfrm>
          <a:prstGeom prst="rect">
            <a:avLst/>
          </a:prstGeom>
        </p:spPr>
      </p:pic>
      <p:pic>
        <p:nvPicPr>
          <p:cNvPr id="7" name="Imagen 6">
            <a:extLst>
              <a:ext uri="{FF2B5EF4-FFF2-40B4-BE49-F238E27FC236}">
                <a16:creationId xmlns:a16="http://schemas.microsoft.com/office/drawing/2014/main" id="{68324265-3E8E-45DA-8F6C-A5D311EE6B8E}"/>
              </a:ext>
            </a:extLst>
          </p:cNvPr>
          <p:cNvPicPr>
            <a:picLocks noChangeAspect="1"/>
          </p:cNvPicPr>
          <p:nvPr/>
        </p:nvPicPr>
        <p:blipFill>
          <a:blip r:embed="rId5"/>
          <a:stretch>
            <a:fillRect/>
          </a:stretch>
        </p:blipFill>
        <p:spPr>
          <a:xfrm>
            <a:off x="8741466" y="8063888"/>
            <a:ext cx="7270680" cy="1875449"/>
          </a:xfrm>
          <a:prstGeom prst="rect">
            <a:avLst/>
          </a:prstGeom>
        </p:spPr>
      </p:pic>
    </p:spTree>
    <p:extLst>
      <p:ext uri="{BB962C8B-B14F-4D97-AF65-F5344CB8AC3E}">
        <p14:creationId xmlns:p14="http://schemas.microsoft.com/office/powerpoint/2010/main" val="272038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291692"/>
            <a:chOff x="0" y="38100"/>
            <a:chExt cx="7810500" cy="4388923"/>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Precios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479636"/>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símbolos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separadores de miles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Normalización y conversión a </a:t>
              </a:r>
              <a:r>
                <a:rPr lang="es-ES" sz="1835" dirty="0" err="1">
                  <a:solidFill>
                    <a:srgbClr val="F1F1F1"/>
                  </a:solidFill>
                  <a:latin typeface="Montserrat"/>
                  <a:ea typeface="Montserrat"/>
                  <a:cs typeface="Montserrat"/>
                  <a:sym typeface="Montserrat"/>
                </a:rPr>
                <a:t>float</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48A23D-A8FF-443C-9A7C-E05F3CE23F17}"/>
              </a:ext>
            </a:extLst>
          </p:cNvPr>
          <p:cNvPicPr>
            <a:picLocks noChangeAspect="1"/>
          </p:cNvPicPr>
          <p:nvPr/>
        </p:nvPicPr>
        <p:blipFill>
          <a:blip r:embed="rId4"/>
          <a:stretch>
            <a:fillRect/>
          </a:stretch>
        </p:blipFill>
        <p:spPr>
          <a:xfrm>
            <a:off x="8629813" y="1673909"/>
            <a:ext cx="7633369" cy="5054787"/>
          </a:xfrm>
          <a:prstGeom prst="rect">
            <a:avLst/>
          </a:prstGeom>
        </p:spPr>
      </p:pic>
      <p:pic>
        <p:nvPicPr>
          <p:cNvPr id="7" name="Imagen 6">
            <a:extLst>
              <a:ext uri="{FF2B5EF4-FFF2-40B4-BE49-F238E27FC236}">
                <a16:creationId xmlns:a16="http://schemas.microsoft.com/office/drawing/2014/main" id="{96A51BB4-3E0A-4F87-A7F6-53A4B3AD85F4}"/>
              </a:ext>
            </a:extLst>
          </p:cNvPr>
          <p:cNvPicPr>
            <a:picLocks noChangeAspect="1"/>
          </p:cNvPicPr>
          <p:nvPr/>
        </p:nvPicPr>
        <p:blipFill rotWithShape="1">
          <a:blip r:embed="rId5"/>
          <a:srcRect b="29533"/>
          <a:stretch/>
        </p:blipFill>
        <p:spPr>
          <a:xfrm>
            <a:off x="9144000" y="7215523"/>
            <a:ext cx="6103640" cy="2577834"/>
          </a:xfrm>
          <a:prstGeom prst="rect">
            <a:avLst/>
          </a:prstGeom>
        </p:spPr>
      </p:pic>
    </p:spTree>
    <p:extLst>
      <p:ext uri="{BB962C8B-B14F-4D97-AF65-F5344CB8AC3E}">
        <p14:creationId xmlns:p14="http://schemas.microsoft.com/office/powerpoint/2010/main" val="170165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744976"/>
            <a:chOff x="0" y="38100"/>
            <a:chExt cx="7810500" cy="3659968"/>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Thumbnail</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493212"/>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CO" sz="1835" dirty="0">
                  <a:solidFill>
                    <a:srgbClr val="F1F1F1"/>
                  </a:solidFill>
                  <a:latin typeface="Montserrat"/>
                  <a:ea typeface="Montserrat"/>
                  <a:cs typeface="Montserrat"/>
                  <a:sym typeface="Montserrat"/>
                </a:rPr>
                <a:t>Agrupación mismas imágenes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060F4F8-3FFB-4DAF-81F3-1CDD0AB62F92}"/>
              </a:ext>
            </a:extLst>
          </p:cNvPr>
          <p:cNvPicPr>
            <a:picLocks noChangeAspect="1"/>
          </p:cNvPicPr>
          <p:nvPr/>
        </p:nvPicPr>
        <p:blipFill>
          <a:blip r:embed="rId4"/>
          <a:stretch>
            <a:fillRect/>
          </a:stretch>
        </p:blipFill>
        <p:spPr>
          <a:xfrm>
            <a:off x="7618092" y="3308715"/>
            <a:ext cx="10487028" cy="4246778"/>
          </a:xfrm>
          <a:prstGeom prst="rect">
            <a:avLst/>
          </a:prstGeom>
        </p:spPr>
      </p:pic>
    </p:spTree>
    <p:extLst>
      <p:ext uri="{BB962C8B-B14F-4D97-AF65-F5344CB8AC3E}">
        <p14:creationId xmlns:p14="http://schemas.microsoft.com/office/powerpoint/2010/main" val="418951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Implementación de técnicas de NLP y </a:t>
            </a:r>
            <a:r>
              <a:rPr lang="es-ES" sz="4000" dirty="0" err="1">
                <a:latin typeface="Montserrat"/>
                <a:ea typeface="Montserrat"/>
                <a:cs typeface="Montserrat"/>
                <a:sym typeface="Montserrat"/>
              </a:rPr>
              <a:t>clustering</a:t>
            </a:r>
            <a:endParaRPr lang="es-E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7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a:solidFill>
            <a:srgbClr val="002F6E"/>
          </a:solidFill>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477" name="Google Shape;477;g2d54f33f8c9_5_605"/>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sng"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215790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intfloat</a:t>
            </a:r>
            <a:r>
              <a:rPr lang="en-US" sz="2791" dirty="0"/>
              <a:t>/multilingual-e5-large-instruct</a:t>
            </a:r>
            <a:endParaRPr lang="en-US" dirty="0"/>
          </a:p>
        </p:txBody>
      </p:sp>
      <p:sp>
        <p:nvSpPr>
          <p:cNvPr id="488" name="Google Shape;488;g2d54f33f8c9_5_605"/>
          <p:cNvSpPr txBox="1"/>
          <p:nvPr/>
        </p:nvSpPr>
        <p:spPr>
          <a:xfrm>
            <a:off x="8527902" y="2908056"/>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k=662: 0.1696</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k=662: 7.7326</a:t>
            </a:r>
          </a:p>
        </p:txBody>
      </p:sp>
      <p:sp>
        <p:nvSpPr>
          <p:cNvPr id="492" name="Google Shape;492;g2d54f33f8c9_5_605"/>
          <p:cNvSpPr txBox="1"/>
          <p:nvPr/>
        </p:nvSpPr>
        <p:spPr>
          <a:xfrm>
            <a:off x="8527902" y="446136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Open AI "text-embedding-3-large"</a:t>
            </a:r>
            <a:endParaRPr lang="es-ES" dirty="0"/>
          </a:p>
        </p:txBody>
      </p:sp>
      <p:sp>
        <p:nvSpPr>
          <p:cNvPr id="493" name="Google Shape;493;g2d54f33f8c9_5_605"/>
          <p:cNvSpPr txBox="1"/>
          <p:nvPr/>
        </p:nvSpPr>
        <p:spPr>
          <a:xfrm>
            <a:off x="8527902" y="5170164"/>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k=502: </a:t>
            </a:r>
            <a:r>
              <a:rPr lang="pt-BR" sz="2233" b="1" dirty="0">
                <a:solidFill>
                  <a:srgbClr val="002F6E"/>
                </a:solidFill>
                <a:latin typeface="Montserrat"/>
                <a:ea typeface="Montserrat"/>
                <a:cs typeface="Montserrat"/>
                <a:sym typeface="Montserrat"/>
              </a:rPr>
              <a:t>0.1887</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k=502: 88.9096</a:t>
            </a:r>
            <a:endParaRPr lang="en-US" b="1" dirty="0">
              <a:solidFill>
                <a:srgbClr val="C00000"/>
              </a:solidFill>
            </a:endParaRPr>
          </a:p>
        </p:txBody>
      </p:sp>
      <p:sp>
        <p:nvSpPr>
          <p:cNvPr id="495" name="Google Shape;495;g2d54f33f8c9_5_605"/>
          <p:cNvSpPr/>
          <p:nvPr/>
        </p:nvSpPr>
        <p:spPr>
          <a:xfrm>
            <a:off x="7516218" y="6816778"/>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27902" y="6641243"/>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hiiamsid</a:t>
            </a:r>
            <a:r>
              <a:rPr lang="en-US" sz="2791" dirty="0"/>
              <a:t>/</a:t>
            </a:r>
            <a:r>
              <a:rPr lang="en-US" sz="2791" dirty="0" err="1"/>
              <a:t>sentence_similarity_spanish_es</a:t>
            </a:r>
            <a:endParaRPr lang="es-ES" dirty="0"/>
          </a:p>
        </p:txBody>
      </p:sp>
      <p:sp>
        <p:nvSpPr>
          <p:cNvPr id="498" name="Google Shape;498;g2d54f33f8c9_5_605"/>
          <p:cNvSpPr txBox="1"/>
          <p:nvPr/>
        </p:nvSpPr>
        <p:spPr>
          <a:xfrm>
            <a:off x="8527902" y="7384688"/>
            <a:ext cx="59154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pt-BR" sz="2233" dirty="0" err="1">
                <a:solidFill>
                  <a:schemeClr val="dk1"/>
                </a:solidFill>
                <a:latin typeface="Montserrat"/>
                <a:ea typeface="Montserrat"/>
                <a:cs typeface="Montserrat"/>
                <a:sym typeface="Montserrat"/>
              </a:rPr>
              <a:t>Silhouette</a:t>
            </a:r>
            <a:r>
              <a:rPr lang="pt-BR" sz="2233" dirty="0">
                <a:solidFill>
                  <a:schemeClr val="dk1"/>
                </a:solidFill>
                <a:latin typeface="Montserrat"/>
                <a:ea typeface="Montserrat"/>
                <a:cs typeface="Montserrat"/>
                <a:sym typeface="Montserrat"/>
              </a:rPr>
              <a:t> Score para k=702: 0.1624</a:t>
            </a:r>
          </a:p>
          <a:p>
            <a:pPr marL="0" lvl="0" indent="0" algn="l" rtl="0">
              <a:lnSpc>
                <a:spcPct val="130989"/>
              </a:lnSpc>
              <a:spcBef>
                <a:spcPts val="0"/>
              </a:spcBef>
              <a:spcAft>
                <a:spcPts val="0"/>
              </a:spcAft>
              <a:buNone/>
            </a:pPr>
            <a:r>
              <a:rPr lang="pt-BR" sz="2233" dirty="0">
                <a:solidFill>
                  <a:schemeClr val="dk1"/>
                </a:solidFill>
                <a:latin typeface="Montserrat"/>
                <a:ea typeface="Montserrat"/>
                <a:cs typeface="Montserrat"/>
                <a:sym typeface="Montserrat"/>
              </a:rPr>
              <a:t>Inercia para k=702: 9509.6543</a:t>
            </a:r>
          </a:p>
        </p:txBody>
      </p:sp>
      <p:grpSp>
        <p:nvGrpSpPr>
          <p:cNvPr id="502" name="Google Shape;502;g2d54f33f8c9_5_605"/>
          <p:cNvGrpSpPr/>
          <p:nvPr/>
        </p:nvGrpSpPr>
        <p:grpSpPr>
          <a:xfrm>
            <a:off x="483122" y="389687"/>
            <a:ext cx="5898905" cy="8330949"/>
            <a:chOff x="-54822" y="-4471514"/>
            <a:chExt cx="7865207" cy="11107932"/>
          </a:xfrm>
        </p:grpSpPr>
        <p:sp>
          <p:nvSpPr>
            <p:cNvPr id="503" name="Google Shape;503;g2d54f33f8c9_5_605"/>
            <p:cNvSpPr txBox="1"/>
            <p:nvPr/>
          </p:nvSpPr>
          <p:spPr>
            <a:xfrm>
              <a:off x="-115" y="-4471514"/>
              <a:ext cx="7810500" cy="725805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embeddings</a:t>
              </a:r>
              <a:r>
                <a:rPr lang="es-ES" sz="7340" b="0" i="0" u="none" strike="noStrike" cap="none" dirty="0">
                  <a:solidFill>
                    <a:srgbClr val="FFFDFD"/>
                  </a:solidFill>
                  <a:latin typeface="Oswald"/>
                  <a:ea typeface="Oswald"/>
                  <a:cs typeface="Oswald"/>
                  <a:sym typeface="Oswald"/>
                </a:rPr>
                <a:t> de texto </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s-CO" sz="2293" dirty="0">
                  <a:solidFill>
                    <a:srgbClr val="FFFDFD"/>
                  </a:solidFill>
                </a:rPr>
                <a:t>Comparación con K-</a:t>
              </a:r>
              <a:r>
                <a:rPr lang="es-CO" sz="2293" dirty="0" err="1">
                  <a:solidFill>
                    <a:srgbClr val="FFFDFD"/>
                  </a:solidFill>
                </a:rPr>
                <a:t>means</a:t>
              </a:r>
              <a:endParaRPr sz="2293" dirty="0">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54822" y="4170358"/>
              <a:ext cx="7810500" cy="246606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a:t>
              </a:r>
            </a:p>
            <a:p>
              <a:pPr>
                <a:lnSpc>
                  <a:spcPct val="130953"/>
                </a:lnSpc>
              </a:pPr>
              <a:r>
                <a:rPr lang="es-ES" sz="1835" b="1" dirty="0">
                  <a:solidFill>
                    <a:srgbClr val="F1F1F1"/>
                  </a:solidFill>
                  <a:latin typeface="Montserrat"/>
                  <a:ea typeface="Montserrat"/>
                  <a:cs typeface="Montserrat"/>
                  <a:sym typeface="Montserrat"/>
                </a:rPr>
                <a:t>Inercia</a:t>
              </a:r>
              <a:r>
                <a:rPr lang="es-ES" sz="1835" dirty="0">
                  <a:solidFill>
                    <a:srgbClr val="F1F1F1"/>
                  </a:solidFill>
                  <a:latin typeface="Montserrat"/>
                  <a:ea typeface="Montserrat"/>
                  <a:cs typeface="Montserrat"/>
                  <a:sym typeface="Montserrat"/>
                </a:rPr>
                <a:t>: Mide la compacidad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Se utiliza en el método del codo.</a:t>
              </a:r>
            </a:p>
            <a:p>
              <a:pPr marL="0" marR="0" lvl="0" indent="0" algn="l" rtl="0">
                <a:lnSpc>
                  <a:spcPct val="130953"/>
                </a:lnSpc>
                <a:spcBef>
                  <a:spcPts val="0"/>
                </a:spcBef>
                <a:spcAft>
                  <a:spcPts val="0"/>
                </a:spcAft>
                <a:buNone/>
              </a:pPr>
              <a:endParaRPr lang="es-ES" sz="1835" dirty="0">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4655297"/>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16218" y="249381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8"/>
        <p:cNvGrpSpPr/>
        <p:nvPr/>
      </p:nvGrpSpPr>
      <p:grpSpPr>
        <a:xfrm>
          <a:off x="0" y="0"/>
          <a:ext cx="0" cy="0"/>
          <a:chOff x="0" y="0"/>
          <a:chExt cx="0" cy="0"/>
        </a:xfrm>
      </p:grpSpPr>
      <p:cxnSp>
        <p:nvCxnSpPr>
          <p:cNvPr id="109" name="Google Shape;109;p2"/>
          <p:cNvCxnSpPr>
            <a:cxnSpLocks/>
          </p:cNvCxnSpPr>
          <p:nvPr/>
        </p:nvCxnSpPr>
        <p:spPr>
          <a:xfrm flipH="1" flipV="1">
            <a:off x="6471625" y="-4762"/>
            <a:ext cx="2" cy="9245015"/>
          </a:xfrm>
          <a:prstGeom prst="straightConnector1">
            <a:avLst/>
          </a:prstGeom>
          <a:noFill/>
          <a:ln w="9525" cap="flat" cmpd="sng">
            <a:solidFill>
              <a:srgbClr val="000000"/>
            </a:solidFill>
            <a:prstDash val="solid"/>
            <a:round/>
            <a:headEnd type="none" w="sm" len="sm"/>
            <a:tailEnd type="none" w="sm" len="sm"/>
          </a:ln>
        </p:spPr>
      </p:cxnSp>
      <p:grpSp>
        <p:nvGrpSpPr>
          <p:cNvPr id="110" name="Google Shape;110;p2"/>
          <p:cNvGrpSpPr/>
          <p:nvPr/>
        </p:nvGrpSpPr>
        <p:grpSpPr>
          <a:xfrm>
            <a:off x="6334823" y="2164509"/>
            <a:ext cx="264078" cy="264078"/>
            <a:chOff x="0" y="0"/>
            <a:chExt cx="812800" cy="812800"/>
          </a:xfrm>
        </p:grpSpPr>
        <p:sp>
          <p:nvSpPr>
            <p:cNvPr id="111" name="Google Shape;11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13" name="Google Shape;113;p2"/>
          <p:cNvSpPr txBox="1"/>
          <p:nvPr/>
        </p:nvSpPr>
        <p:spPr>
          <a:xfrm>
            <a:off x="1028700" y="2202609"/>
            <a:ext cx="51993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0000"/>
                </a:solidFill>
                <a:latin typeface="Oswald"/>
                <a:ea typeface="Oswald"/>
                <a:cs typeface="Oswald"/>
                <a:sym typeface="Oswald"/>
              </a:rPr>
              <a:t>ÍNDICE </a:t>
            </a:r>
            <a:endParaRPr dirty="0"/>
          </a:p>
        </p:txBody>
      </p:sp>
      <p:sp>
        <p:nvSpPr>
          <p:cNvPr id="114" name="Google Shape;114;p2"/>
          <p:cNvSpPr txBox="1"/>
          <p:nvPr/>
        </p:nvSpPr>
        <p:spPr>
          <a:xfrm>
            <a:off x="6817768" y="1829039"/>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INTRODUCCIÓN</a:t>
            </a:r>
            <a:endParaRPr dirty="0"/>
          </a:p>
        </p:txBody>
      </p:sp>
      <p:sp>
        <p:nvSpPr>
          <p:cNvPr id="115" name="Google Shape;115;p2"/>
          <p:cNvSpPr txBox="1"/>
          <p:nvPr/>
        </p:nvSpPr>
        <p:spPr>
          <a:xfrm>
            <a:off x="7339369" y="2429483"/>
            <a:ext cx="7414443" cy="403187"/>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Descripción del problema de negocio seleccionado</a:t>
            </a:r>
          </a:p>
        </p:txBody>
      </p:sp>
      <p:sp>
        <p:nvSpPr>
          <p:cNvPr id="116" name="Google Shape;116;p2"/>
          <p:cNvSpPr txBox="1"/>
          <p:nvPr/>
        </p:nvSpPr>
        <p:spPr>
          <a:xfrm>
            <a:off x="6824213" y="3380774"/>
            <a:ext cx="79296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chemeClr val="dk1"/>
                </a:solidFill>
              </a:rPr>
              <a:t>METODOLOGÍA</a:t>
            </a:r>
            <a:endParaRPr/>
          </a:p>
        </p:txBody>
      </p:sp>
      <p:sp>
        <p:nvSpPr>
          <p:cNvPr id="117" name="Google Shape;117;p2"/>
          <p:cNvSpPr txBox="1"/>
          <p:nvPr/>
        </p:nvSpPr>
        <p:spPr>
          <a:xfrm>
            <a:off x="7339370" y="3958860"/>
            <a:ext cx="51993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2000" dirty="0" err="1">
                <a:solidFill>
                  <a:schemeClr val="dk1"/>
                </a:solidFill>
                <a:latin typeface="Montserrat"/>
                <a:ea typeface="Montserrat"/>
                <a:cs typeface="Montserrat"/>
                <a:sym typeface="Montserrat"/>
              </a:rPr>
              <a:t>Enfoque</a:t>
            </a:r>
            <a:r>
              <a:rPr lang="en-US" sz="2000" dirty="0">
                <a:solidFill>
                  <a:schemeClr val="dk1"/>
                </a:solidFill>
                <a:latin typeface="Montserrat"/>
                <a:ea typeface="Montserrat"/>
                <a:cs typeface="Montserrat"/>
                <a:sym typeface="Montserrat"/>
              </a:rPr>
              <a:t> y </a:t>
            </a:r>
            <a:r>
              <a:rPr lang="en-US" sz="2000" dirty="0" err="1">
                <a:solidFill>
                  <a:schemeClr val="dk1"/>
                </a:solidFill>
                <a:latin typeface="Montserrat"/>
                <a:ea typeface="Montserrat"/>
                <a:cs typeface="Montserrat"/>
                <a:sym typeface="Montserrat"/>
              </a:rPr>
              <a:t>técnicas</a:t>
            </a:r>
            <a:r>
              <a:rPr lang="en-US" sz="2000" dirty="0">
                <a:solidFill>
                  <a:schemeClr val="dk1"/>
                </a:solidFill>
                <a:latin typeface="Montserrat"/>
                <a:ea typeface="Montserrat"/>
                <a:cs typeface="Montserrat"/>
                <a:sym typeface="Montserrat"/>
              </a:rPr>
              <a:t> </a:t>
            </a:r>
            <a:r>
              <a:rPr lang="en-US" sz="2000" dirty="0" err="1">
                <a:solidFill>
                  <a:schemeClr val="dk1"/>
                </a:solidFill>
                <a:latin typeface="Montserrat"/>
                <a:ea typeface="Montserrat"/>
                <a:cs typeface="Montserrat"/>
                <a:sym typeface="Montserrat"/>
              </a:rPr>
              <a:t>utilizadas</a:t>
            </a:r>
            <a:endParaRPr lang="en-US" sz="2000" dirty="0">
              <a:solidFill>
                <a:schemeClr val="dk1"/>
              </a:solidFill>
              <a:latin typeface="Montserrat"/>
              <a:ea typeface="Montserrat"/>
              <a:cs typeface="Montserrat"/>
              <a:sym typeface="Montserrat"/>
            </a:endParaRPr>
          </a:p>
          <a:p>
            <a:pPr marL="0" marR="0" lvl="0" indent="0" algn="l" rtl="0">
              <a:lnSpc>
                <a:spcPct val="131000"/>
              </a:lnSpc>
              <a:spcBef>
                <a:spcPts val="0"/>
              </a:spcBef>
              <a:spcAft>
                <a:spcPts val="0"/>
              </a:spcAft>
              <a:buNone/>
            </a:pPr>
            <a:endParaRPr sz="2000" dirty="0">
              <a:latin typeface="Montserrat"/>
              <a:ea typeface="Montserrat"/>
              <a:cs typeface="Montserrat"/>
              <a:sym typeface="Montserrat"/>
            </a:endParaRPr>
          </a:p>
        </p:txBody>
      </p:sp>
      <p:sp>
        <p:nvSpPr>
          <p:cNvPr id="118" name="Google Shape;118;p2"/>
          <p:cNvSpPr txBox="1"/>
          <p:nvPr/>
        </p:nvSpPr>
        <p:spPr>
          <a:xfrm>
            <a:off x="6824213" y="4663714"/>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RESULTADOS</a:t>
            </a:r>
            <a:endParaRPr/>
          </a:p>
        </p:txBody>
      </p:sp>
      <p:sp>
        <p:nvSpPr>
          <p:cNvPr id="119" name="Google Shape;119;p2"/>
          <p:cNvSpPr txBox="1"/>
          <p:nvPr/>
        </p:nvSpPr>
        <p:spPr>
          <a:xfrm>
            <a:off x="7339377" y="5241800"/>
            <a:ext cx="7244100" cy="120956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Análisis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Exploratorio</a:t>
            </a:r>
            <a:r>
              <a:rPr lang="en-US" sz="2000" dirty="0">
                <a:latin typeface="Montserrat"/>
                <a:ea typeface="Montserrat"/>
                <a:cs typeface="Montserrat"/>
                <a:sym typeface="Montserrat"/>
              </a:rPr>
              <a:t> e </a:t>
            </a:r>
            <a:r>
              <a:rPr lang="en-US" sz="2000" dirty="0" err="1">
                <a:latin typeface="Montserrat"/>
                <a:ea typeface="Montserrat"/>
                <a:cs typeface="Montserrat"/>
                <a:sym typeface="Montserrat"/>
              </a:rPr>
              <a:t>Hipótesis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formuladas</a:t>
            </a:r>
            <a:endParaRPr lang="en-U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Implementación de técnicas de NLP y </a:t>
            </a:r>
            <a:r>
              <a:rPr lang="es-ES" sz="2000" dirty="0" err="1">
                <a:latin typeface="Montserrat"/>
                <a:ea typeface="Montserrat"/>
                <a:cs typeface="Montserrat"/>
                <a:sym typeface="Montserrat"/>
              </a:rPr>
              <a:t>clustering</a:t>
            </a:r>
            <a:endParaRPr lang="es-E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Evaluación</a:t>
            </a:r>
            <a:r>
              <a:rPr lang="en-US" sz="2000" dirty="0">
                <a:latin typeface="Montserrat"/>
                <a:ea typeface="Montserrat"/>
                <a:cs typeface="Montserrat"/>
                <a:sym typeface="Montserrat"/>
              </a:rPr>
              <a:t> de la </a:t>
            </a:r>
            <a:r>
              <a:rPr lang="en-US" sz="2000" dirty="0" err="1">
                <a:latin typeface="Montserrat"/>
                <a:ea typeface="Montserrat"/>
                <a:cs typeface="Montserrat"/>
                <a:sym typeface="Montserrat"/>
              </a:rPr>
              <a:t>solución</a:t>
            </a:r>
            <a:endParaRPr lang="en-US" sz="2000" dirty="0">
              <a:latin typeface="Montserrat"/>
              <a:ea typeface="Montserrat"/>
              <a:cs typeface="Montserrat"/>
              <a:sym typeface="Montserrat"/>
            </a:endParaRPr>
          </a:p>
        </p:txBody>
      </p:sp>
      <p:sp>
        <p:nvSpPr>
          <p:cNvPr id="120" name="Google Shape;120;p2"/>
          <p:cNvSpPr txBox="1"/>
          <p:nvPr/>
        </p:nvSpPr>
        <p:spPr>
          <a:xfrm>
            <a:off x="6824213" y="7150791"/>
            <a:ext cx="7929600" cy="2895793"/>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CONCLUSIONES</a:t>
            </a:r>
          </a:p>
          <a:p>
            <a:pPr>
              <a:lnSpc>
                <a:spcPct val="131000"/>
              </a:lnSpc>
            </a:pPr>
            <a:r>
              <a:rPr lang="en-US" sz="2499" dirty="0">
                <a:latin typeface="Montserrat"/>
              </a:rPr>
              <a:t>      </a:t>
            </a:r>
            <a:r>
              <a:rPr lang="es-ES" sz="2000" dirty="0">
                <a:latin typeface="Montserrat"/>
              </a:rPr>
              <a:t>Impacto en la experiencia del usuario</a:t>
            </a:r>
          </a:p>
          <a:p>
            <a:pPr>
              <a:lnSpc>
                <a:spcPct val="131000"/>
              </a:lnSpc>
            </a:pPr>
            <a:r>
              <a:rPr lang="es-ES" sz="2000" dirty="0">
                <a:latin typeface="Montserrat"/>
              </a:rPr>
              <a:t>        Propuestas para futuras mejoras</a:t>
            </a:r>
          </a:p>
          <a:p>
            <a:pPr>
              <a:lnSpc>
                <a:spcPct val="131000"/>
              </a:lnSpc>
            </a:pPr>
            <a:endParaRPr lang="es-ES" sz="2000" dirty="0">
              <a:latin typeface="Montserrat"/>
            </a:endParaRPr>
          </a:p>
          <a:p>
            <a:pPr>
              <a:lnSpc>
                <a:spcPct val="131000"/>
              </a:lnSpc>
            </a:pPr>
            <a:endParaRPr lang="en-US" sz="2000" dirty="0">
              <a:latin typeface="Montserrat"/>
            </a:endParaRPr>
          </a:p>
          <a:p>
            <a:pPr marL="0" marR="0" lvl="0" indent="0" algn="l" rtl="0">
              <a:lnSpc>
                <a:spcPct val="145018"/>
              </a:lnSpc>
              <a:spcBef>
                <a:spcPts val="0"/>
              </a:spcBef>
              <a:spcAft>
                <a:spcPts val="0"/>
              </a:spcAft>
              <a:buNone/>
            </a:pPr>
            <a:endParaRPr lang="en-US" sz="2800" dirty="0"/>
          </a:p>
        </p:txBody>
      </p:sp>
      <p:grpSp>
        <p:nvGrpSpPr>
          <p:cNvPr id="122" name="Google Shape;122;p2"/>
          <p:cNvGrpSpPr/>
          <p:nvPr/>
        </p:nvGrpSpPr>
        <p:grpSpPr>
          <a:xfrm>
            <a:off x="6334823" y="3447449"/>
            <a:ext cx="264078" cy="264078"/>
            <a:chOff x="0" y="0"/>
            <a:chExt cx="812800" cy="812800"/>
          </a:xfrm>
        </p:grpSpPr>
        <p:sp>
          <p:nvSpPr>
            <p:cNvPr id="123" name="Google Shape;123;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2"/>
          <p:cNvGrpSpPr/>
          <p:nvPr/>
        </p:nvGrpSpPr>
        <p:grpSpPr>
          <a:xfrm>
            <a:off x="6344348" y="4730389"/>
            <a:ext cx="264078" cy="264078"/>
            <a:chOff x="0" y="0"/>
            <a:chExt cx="812800" cy="812800"/>
          </a:xfrm>
        </p:grpSpPr>
        <p:sp>
          <p:nvSpPr>
            <p:cNvPr id="126" name="Google Shape;12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2"/>
          <p:cNvGrpSpPr/>
          <p:nvPr/>
        </p:nvGrpSpPr>
        <p:grpSpPr>
          <a:xfrm>
            <a:off x="6344348" y="7211066"/>
            <a:ext cx="264079" cy="264079"/>
            <a:chOff x="0" y="0"/>
            <a:chExt cx="812800" cy="812800"/>
          </a:xfrm>
        </p:grpSpPr>
        <p:sp>
          <p:nvSpPr>
            <p:cNvPr id="129" name="Google Shape;12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 name="Picture 2" descr="Mercadolibre Logo - PNG y Vector">
            <a:extLst>
              <a:ext uri="{FF2B5EF4-FFF2-40B4-BE49-F238E27FC236}">
                <a16:creationId xmlns:a16="http://schemas.microsoft.com/office/drawing/2014/main" id="{13074662-FBE5-44D4-B160-E1C1CE9E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8394" y="114127"/>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9ADD2E-0808-4DEC-ADD2-15CE3881301D}"/>
              </a:ext>
            </a:extLst>
          </p:cNvPr>
          <p:cNvPicPr>
            <a:picLocks noChangeAspect="1"/>
          </p:cNvPicPr>
          <p:nvPr/>
        </p:nvPicPr>
        <p:blipFill>
          <a:blip r:embed="rId4"/>
          <a:stretch>
            <a:fillRect/>
          </a:stretch>
        </p:blipFill>
        <p:spPr>
          <a:xfrm>
            <a:off x="4104545" y="276075"/>
            <a:ext cx="9420225" cy="4667250"/>
          </a:xfrm>
          <a:prstGeom prst="rect">
            <a:avLst/>
          </a:prstGeom>
        </p:spPr>
      </p:pic>
      <p:pic>
        <p:nvPicPr>
          <p:cNvPr id="7" name="Imagen 6">
            <a:extLst>
              <a:ext uri="{FF2B5EF4-FFF2-40B4-BE49-F238E27FC236}">
                <a16:creationId xmlns:a16="http://schemas.microsoft.com/office/drawing/2014/main" id="{CA76CF20-80A8-4FBF-B4D4-EB3ED240E095}"/>
              </a:ext>
            </a:extLst>
          </p:cNvPr>
          <p:cNvPicPr>
            <a:picLocks noChangeAspect="1"/>
          </p:cNvPicPr>
          <p:nvPr/>
        </p:nvPicPr>
        <p:blipFill>
          <a:blip r:embed="rId5"/>
          <a:stretch>
            <a:fillRect/>
          </a:stretch>
        </p:blipFill>
        <p:spPr>
          <a:xfrm>
            <a:off x="4104545" y="5304865"/>
            <a:ext cx="9420225" cy="4667250"/>
          </a:xfrm>
          <a:prstGeom prst="rect">
            <a:avLst/>
          </a:prstGeom>
        </p:spPr>
      </p:pic>
    </p:spTree>
    <p:extLst>
      <p:ext uri="{BB962C8B-B14F-4D97-AF65-F5344CB8AC3E}">
        <p14:creationId xmlns:p14="http://schemas.microsoft.com/office/powerpoint/2010/main" val="391988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a:solidFill>
            <a:srgbClr val="002F6E"/>
          </a:solidFill>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477" name="Google Shape;477;g2d54f33f8c9_5_605"/>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sng"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215790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DBSCAN</a:t>
            </a:r>
            <a:endParaRPr lang="en-US" dirty="0"/>
          </a:p>
        </p:txBody>
      </p:sp>
      <p:sp>
        <p:nvSpPr>
          <p:cNvPr id="488" name="Google Shape;488;g2d54f33f8c9_5_605"/>
          <p:cNvSpPr txBox="1"/>
          <p:nvPr/>
        </p:nvSpPr>
        <p:spPr>
          <a:xfrm>
            <a:off x="8527902" y="2908056"/>
            <a:ext cx="5915400" cy="135037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a:t>
            </a:r>
            <a:r>
              <a:rPr lang="es-ES" sz="2233" b="1" dirty="0">
                <a:solidFill>
                  <a:srgbClr val="002F6E"/>
                </a:solidFill>
                <a:latin typeface="Montserrat"/>
                <a:ea typeface="Montserrat"/>
                <a:cs typeface="Montserrat"/>
                <a:sym typeface="Montserrat"/>
              </a:rPr>
              <a:t>0.5451</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b="1" dirty="0">
                <a:solidFill>
                  <a:srgbClr val="002F6E"/>
                </a:solidFill>
                <a:latin typeface="Montserrat"/>
                <a:ea typeface="Montserrat"/>
                <a:cs typeface="Montserrat"/>
                <a:sym typeface="Montserrat"/>
              </a:rPr>
              <a:t>0.5978</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Porcentaje de ruido detectado: </a:t>
            </a:r>
            <a:r>
              <a:rPr lang="es-ES" sz="2233" b="1" dirty="0">
                <a:solidFill>
                  <a:srgbClr val="002F6E"/>
                </a:solidFill>
                <a:latin typeface="Montserrat"/>
                <a:ea typeface="Montserrat"/>
                <a:cs typeface="Montserrat"/>
                <a:sym typeface="Montserrat"/>
              </a:rPr>
              <a:t>69.30%</a:t>
            </a:r>
            <a:endParaRPr lang="pt-BR" sz="2233" b="1" dirty="0">
              <a:solidFill>
                <a:srgbClr val="002F6E"/>
              </a:solidFill>
              <a:latin typeface="Montserrat"/>
              <a:ea typeface="Montserrat"/>
              <a:cs typeface="Montserrat"/>
              <a:sym typeface="Montserrat"/>
            </a:endParaRPr>
          </a:p>
        </p:txBody>
      </p:sp>
      <p:sp>
        <p:nvSpPr>
          <p:cNvPr id="492" name="Google Shape;492;g2d54f33f8c9_5_605"/>
          <p:cNvSpPr txBox="1"/>
          <p:nvPr/>
        </p:nvSpPr>
        <p:spPr>
          <a:xfrm>
            <a:off x="8527902" y="446136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K-</a:t>
            </a:r>
            <a:r>
              <a:rPr lang="es-ES" sz="2791" dirty="0" err="1"/>
              <a:t>means</a:t>
            </a:r>
            <a:endParaRPr lang="es-ES" dirty="0"/>
          </a:p>
        </p:txBody>
      </p:sp>
      <p:sp>
        <p:nvSpPr>
          <p:cNvPr id="493" name="Google Shape;493;g2d54f33f8c9_5_605"/>
          <p:cNvSpPr txBox="1"/>
          <p:nvPr/>
        </p:nvSpPr>
        <p:spPr>
          <a:xfrm>
            <a:off x="8527902" y="5170164"/>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k=502: </a:t>
            </a:r>
            <a:r>
              <a:rPr lang="pt-BR" sz="2233" dirty="0">
                <a:solidFill>
                  <a:schemeClr val="tx1"/>
                </a:solidFill>
                <a:latin typeface="Montserrat"/>
                <a:ea typeface="Montserrat"/>
                <a:cs typeface="Montserrat"/>
                <a:sym typeface="Montserrat"/>
              </a:rPr>
              <a:t>0.1867</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dirty="0">
                <a:solidFill>
                  <a:schemeClr val="tx1"/>
                </a:solidFill>
                <a:latin typeface="Montserrat"/>
                <a:ea typeface="Montserrat"/>
                <a:cs typeface="Montserrat"/>
                <a:sym typeface="Montserrat"/>
              </a:rPr>
              <a:t>0,8329</a:t>
            </a:r>
          </a:p>
        </p:txBody>
      </p:sp>
      <p:sp>
        <p:nvSpPr>
          <p:cNvPr id="495" name="Google Shape;495;g2d54f33f8c9_5_605"/>
          <p:cNvSpPr/>
          <p:nvPr/>
        </p:nvSpPr>
        <p:spPr>
          <a:xfrm>
            <a:off x="7516218" y="6816778"/>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27902" y="6641243"/>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HDBSCAN</a:t>
            </a:r>
            <a:endParaRPr lang="es-ES" dirty="0"/>
          </a:p>
        </p:txBody>
      </p:sp>
      <p:sp>
        <p:nvSpPr>
          <p:cNvPr id="498" name="Google Shape;498;g2d54f33f8c9_5_605"/>
          <p:cNvSpPr txBox="1"/>
          <p:nvPr/>
        </p:nvSpPr>
        <p:spPr>
          <a:xfrm>
            <a:off x="8527902" y="7384688"/>
            <a:ext cx="5915400" cy="135037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a:t>
            </a:r>
            <a:r>
              <a:rPr lang="es-ES" sz="2233" dirty="0">
                <a:solidFill>
                  <a:schemeClr val="tx1"/>
                </a:solidFill>
                <a:latin typeface="Montserrat"/>
                <a:ea typeface="Montserrat"/>
                <a:cs typeface="Montserrat"/>
                <a:sym typeface="Montserrat"/>
              </a:rPr>
              <a:t> 0.3074</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dirty="0">
                <a:solidFill>
                  <a:schemeClr val="tx1"/>
                </a:solidFill>
                <a:latin typeface="Montserrat"/>
                <a:ea typeface="Montserrat"/>
                <a:cs typeface="Montserrat"/>
                <a:sym typeface="Montserrat"/>
              </a:rPr>
              <a:t>1,1264</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Porcentaje de ruido detectado: </a:t>
            </a:r>
            <a:r>
              <a:rPr lang="es-ES" sz="2233" dirty="0">
                <a:solidFill>
                  <a:schemeClr val="tx1"/>
                </a:solidFill>
                <a:latin typeface="Montserrat"/>
                <a:ea typeface="Montserrat"/>
                <a:cs typeface="Montserrat"/>
                <a:sym typeface="Montserrat"/>
              </a:rPr>
              <a:t>57,70%</a:t>
            </a:r>
            <a:endParaRPr lang="pt-BR" sz="2233" dirty="0">
              <a:solidFill>
                <a:schemeClr val="tx1"/>
              </a:solidFill>
              <a:latin typeface="Montserrat"/>
              <a:ea typeface="Montserrat"/>
              <a:cs typeface="Montserrat"/>
              <a:sym typeface="Montserrat"/>
            </a:endParaRPr>
          </a:p>
        </p:txBody>
      </p:sp>
      <p:grpSp>
        <p:nvGrpSpPr>
          <p:cNvPr id="502" name="Google Shape;502;g2d54f33f8c9_5_605"/>
          <p:cNvGrpSpPr/>
          <p:nvPr/>
        </p:nvGrpSpPr>
        <p:grpSpPr>
          <a:xfrm>
            <a:off x="487863" y="389687"/>
            <a:ext cx="5894164" cy="9109714"/>
            <a:chOff x="-48501" y="-4471514"/>
            <a:chExt cx="7858886" cy="12146285"/>
          </a:xfrm>
        </p:grpSpPr>
        <p:sp>
          <p:nvSpPr>
            <p:cNvPr id="503" name="Google Shape;503;g2d54f33f8c9_5_605"/>
            <p:cNvSpPr txBox="1"/>
            <p:nvPr/>
          </p:nvSpPr>
          <p:spPr>
            <a:xfrm>
              <a:off x="-116" y="-4471514"/>
              <a:ext cx="7810501" cy="72580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clustering</a:t>
              </a:r>
              <a:r>
                <a:rPr lang="es-ES" sz="7340" b="0" i="0" u="none" strike="noStrike" cap="none" dirty="0">
                  <a:solidFill>
                    <a:srgbClr val="FFFDFD"/>
                  </a:solidFill>
                  <a:latin typeface="Oswald"/>
                  <a:ea typeface="Oswald"/>
                  <a:cs typeface="Oswald"/>
                  <a:sym typeface="Oswald"/>
                </a:rPr>
                <a:t> primario</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1364305"/>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s-CO" sz="2293" dirty="0">
                  <a:solidFill>
                    <a:srgbClr val="FFFDFD"/>
                  </a:solidFill>
                </a:rPr>
                <a:t>Métricas a tener en cuenta:</a:t>
              </a: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117" y="3729075"/>
              <a:ext cx="7810501" cy="3945696"/>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a:t>
              </a:r>
            </a:p>
            <a:p>
              <a:pPr marL="0" marR="0" lvl="0" indent="0" algn="l" rtl="0">
                <a:lnSpc>
                  <a:spcPct val="130953"/>
                </a:lnSpc>
                <a:spcBef>
                  <a:spcPts val="0"/>
                </a:spcBef>
                <a:spcAft>
                  <a:spcPts val="0"/>
                </a:spcAft>
                <a:buNone/>
              </a:pPr>
              <a:r>
                <a:rPr lang="es-ES" sz="1835" b="1" dirty="0">
                  <a:solidFill>
                    <a:srgbClr val="F1F1F1"/>
                  </a:solidFill>
                  <a:latin typeface="Montserrat"/>
                  <a:ea typeface="Montserrat"/>
                  <a:cs typeface="Montserrat"/>
                  <a:sym typeface="Montserrat"/>
                </a:rPr>
                <a:t>Davies-</a:t>
              </a:r>
              <a:r>
                <a:rPr lang="es-ES" sz="1835" b="1" dirty="0" err="1">
                  <a:solidFill>
                    <a:srgbClr val="F1F1F1"/>
                  </a:solidFill>
                  <a:latin typeface="Montserrat"/>
                  <a:ea typeface="Montserrat"/>
                  <a:cs typeface="Montserrat"/>
                  <a:sym typeface="Montserrat"/>
                </a:rPr>
                <a:t>Bouldin</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Mide la compacidad y separación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a:t>
              </a:r>
            </a:p>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Noise</a:t>
              </a:r>
              <a:r>
                <a:rPr lang="es-ES" sz="1835" b="1" dirty="0">
                  <a:solidFill>
                    <a:srgbClr val="F1F1F1"/>
                  </a:solidFill>
                  <a:latin typeface="Montserrat"/>
                  <a:ea typeface="Montserrat"/>
                  <a:cs typeface="Montserrat"/>
                  <a:sym typeface="Montserrat"/>
                </a:rPr>
                <a:t> Ratio</a:t>
              </a:r>
              <a:r>
                <a:rPr lang="es-ES" sz="1835" dirty="0">
                  <a:solidFill>
                    <a:srgbClr val="F1F1F1"/>
                  </a:solidFill>
                  <a:latin typeface="Montserrat"/>
                  <a:ea typeface="Montserrat"/>
                  <a:cs typeface="Montserrat"/>
                  <a:sym typeface="Montserrat"/>
                </a:rPr>
                <a:t>: Representa la proporción de puntos que no se asignan a ningún </a:t>
              </a:r>
              <a:r>
                <a:rPr lang="es-ES" sz="1835" dirty="0" err="1">
                  <a:solidFill>
                    <a:srgbClr val="F1F1F1"/>
                  </a:solidFill>
                  <a:latin typeface="Montserrat"/>
                  <a:ea typeface="Montserrat"/>
                  <a:cs typeface="Montserrat"/>
                  <a:sym typeface="Montserrat"/>
                </a:rPr>
                <a:t>cluster</a:t>
              </a:r>
              <a:r>
                <a:rPr lang="es-ES" sz="1835" dirty="0">
                  <a:solidFill>
                    <a:srgbClr val="F1F1F1"/>
                  </a:solidFill>
                  <a:latin typeface="Montserrat"/>
                  <a:ea typeface="Montserrat"/>
                  <a:cs typeface="Montserrat"/>
                  <a:sym typeface="Montserrat"/>
                </a:rPr>
                <a:t> (ruido) en relación al total de datos.</a:t>
              </a:r>
            </a:p>
            <a:p>
              <a:pPr marL="0" marR="0" lvl="0" indent="0" algn="l" rtl="0">
                <a:lnSpc>
                  <a:spcPct val="130953"/>
                </a:lnSpc>
                <a:spcBef>
                  <a:spcPts val="0"/>
                </a:spcBef>
                <a:spcAft>
                  <a:spcPts val="0"/>
                </a:spcAft>
                <a:buNone/>
              </a:pPr>
              <a:endParaRPr lang="es-ES" sz="1835" dirty="0">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4655297"/>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16218" y="249381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351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11A29F61-1A7C-46D5-8452-A0A806C10673}"/>
              </a:ext>
            </a:extLst>
          </p:cNvPr>
          <p:cNvGraphicFramePr>
            <a:graphicFrameLocks noGrp="1"/>
          </p:cNvGraphicFramePr>
          <p:nvPr>
            <p:extLst>
              <p:ext uri="{D42A27DB-BD31-4B8C-83A1-F6EECF244321}">
                <p14:modId xmlns:p14="http://schemas.microsoft.com/office/powerpoint/2010/main" val="3934613648"/>
              </p:ext>
            </p:extLst>
          </p:nvPr>
        </p:nvGraphicFramePr>
        <p:xfrm>
          <a:off x="813547" y="2495501"/>
          <a:ext cx="16660905" cy="7036908"/>
        </p:xfrm>
        <a:graphic>
          <a:graphicData uri="http://schemas.openxmlformats.org/drawingml/2006/table">
            <a:tbl>
              <a:tblPr firstRow="1" bandRow="1">
                <a:tableStyleId>{9D8484B3-5E8F-47F9-A4E4-BD95AA68AD35}</a:tableStyleId>
              </a:tblPr>
              <a:tblGrid>
                <a:gridCol w="2743200">
                  <a:extLst>
                    <a:ext uri="{9D8B030D-6E8A-4147-A177-3AD203B41FA5}">
                      <a16:colId xmlns:a16="http://schemas.microsoft.com/office/drawing/2014/main" val="3003376011"/>
                    </a:ext>
                  </a:extLst>
                </a:gridCol>
                <a:gridCol w="3415553">
                  <a:extLst>
                    <a:ext uri="{9D8B030D-6E8A-4147-A177-3AD203B41FA5}">
                      <a16:colId xmlns:a16="http://schemas.microsoft.com/office/drawing/2014/main" val="2294805430"/>
                    </a:ext>
                  </a:extLst>
                </a:gridCol>
                <a:gridCol w="3334871">
                  <a:extLst>
                    <a:ext uri="{9D8B030D-6E8A-4147-A177-3AD203B41FA5}">
                      <a16:colId xmlns:a16="http://schemas.microsoft.com/office/drawing/2014/main" val="2151436351"/>
                    </a:ext>
                  </a:extLst>
                </a:gridCol>
                <a:gridCol w="3835100">
                  <a:extLst>
                    <a:ext uri="{9D8B030D-6E8A-4147-A177-3AD203B41FA5}">
                      <a16:colId xmlns:a16="http://schemas.microsoft.com/office/drawing/2014/main" val="807679792"/>
                    </a:ext>
                  </a:extLst>
                </a:gridCol>
                <a:gridCol w="3332181">
                  <a:extLst>
                    <a:ext uri="{9D8B030D-6E8A-4147-A177-3AD203B41FA5}">
                      <a16:colId xmlns:a16="http://schemas.microsoft.com/office/drawing/2014/main" val="54960805"/>
                    </a:ext>
                  </a:extLst>
                </a:gridCol>
              </a:tblGrid>
              <a:tr h="1172818">
                <a:tc>
                  <a:txBody>
                    <a:bodyPr/>
                    <a:lstStyle/>
                    <a:p>
                      <a:pPr algn="ctr" fontAlgn="ctr"/>
                      <a:r>
                        <a:rPr lang="en-US" sz="3600" dirty="0">
                          <a:effectLst/>
                          <a:latin typeface="Oswald" panose="00000500000000000000" pitchFamily="2" charset="0"/>
                        </a:rPr>
                        <a:t>eps</a:t>
                      </a:r>
                    </a:p>
                  </a:txBody>
                  <a:tcPr marL="50800" marR="50800" marT="25400" marB="25400" anchor="ctr"/>
                </a:tc>
                <a:tc>
                  <a:txBody>
                    <a:bodyPr/>
                    <a:lstStyle/>
                    <a:p>
                      <a:pPr algn="ctr" fontAlgn="ctr"/>
                      <a:r>
                        <a:rPr lang="en-US" sz="3600" dirty="0" err="1">
                          <a:effectLst/>
                          <a:latin typeface="Oswald" panose="00000500000000000000" pitchFamily="2" charset="0"/>
                        </a:rPr>
                        <a:t>min_samples</a:t>
                      </a:r>
                      <a:endParaRPr lang="en-US" sz="3600" dirty="0">
                        <a:effectLst/>
                        <a:latin typeface="Oswald" panose="00000500000000000000" pitchFamily="2" charset="0"/>
                      </a:endParaRPr>
                    </a:p>
                  </a:txBody>
                  <a:tcPr marL="50800" marR="50800" marT="25400" marB="25400" anchor="ctr"/>
                </a:tc>
                <a:tc>
                  <a:txBody>
                    <a:bodyPr/>
                    <a:lstStyle/>
                    <a:p>
                      <a:pPr algn="ctr" fontAlgn="ctr"/>
                      <a:r>
                        <a:rPr lang="en-US" sz="3600" dirty="0" err="1">
                          <a:effectLst/>
                          <a:latin typeface="Oswald" panose="00000500000000000000" pitchFamily="2" charset="0"/>
                        </a:rPr>
                        <a:t>silhouette_score</a:t>
                      </a:r>
                      <a:endParaRPr lang="en-US" sz="3600" dirty="0">
                        <a:effectLst/>
                        <a:latin typeface="Oswald" panose="00000500000000000000" pitchFamily="2" charset="0"/>
                      </a:endParaRPr>
                    </a:p>
                  </a:txBody>
                  <a:tcPr marL="50800" marR="50800" marT="25400" marB="25400" anchor="ctr"/>
                </a:tc>
                <a:tc>
                  <a:txBody>
                    <a:bodyPr/>
                    <a:lstStyle/>
                    <a:p>
                      <a:pPr algn="ctr" fontAlgn="ctr"/>
                      <a:r>
                        <a:rPr lang="en-US" sz="3600" dirty="0" err="1">
                          <a:effectLst/>
                          <a:latin typeface="Oswald" panose="00000500000000000000" pitchFamily="2" charset="0"/>
                        </a:rPr>
                        <a:t>davies_bouldin_score</a:t>
                      </a:r>
                      <a:endParaRPr lang="en-US" sz="3600" dirty="0">
                        <a:effectLst/>
                        <a:latin typeface="Oswald" panose="00000500000000000000" pitchFamily="2" charset="0"/>
                      </a:endParaRPr>
                    </a:p>
                  </a:txBody>
                  <a:tcPr marL="50800" marR="50800" marT="25400" marB="25400" anchor="ctr"/>
                </a:tc>
                <a:tc>
                  <a:txBody>
                    <a:bodyPr/>
                    <a:lstStyle/>
                    <a:p>
                      <a:pPr algn="ctr" fontAlgn="ctr"/>
                      <a:r>
                        <a:rPr lang="en-US" sz="3600" dirty="0" err="1">
                          <a:effectLst/>
                          <a:latin typeface="Oswald" panose="00000500000000000000" pitchFamily="2" charset="0"/>
                        </a:rPr>
                        <a:t>noise_ratio</a:t>
                      </a:r>
                      <a:endParaRPr lang="en-US" sz="3600" dirty="0">
                        <a:effectLst/>
                        <a:latin typeface="Oswald" panose="00000500000000000000" pitchFamily="2" charset="0"/>
                      </a:endParaRPr>
                    </a:p>
                  </a:txBody>
                  <a:tcPr marL="50800" marR="50800" marT="25400" marB="25400" anchor="ctr"/>
                </a:tc>
                <a:extLst>
                  <a:ext uri="{0D108BD9-81ED-4DB2-BD59-A6C34878D82A}">
                    <a16:rowId xmlns:a16="http://schemas.microsoft.com/office/drawing/2014/main" val="2108527772"/>
                  </a:ext>
                </a:extLst>
              </a:tr>
              <a:tr h="1172818">
                <a:tc>
                  <a:txBody>
                    <a:bodyPr/>
                    <a:lstStyle/>
                    <a:p>
                      <a:pPr algn="ctr"/>
                      <a:r>
                        <a:rPr lang="en-US" sz="3600" dirty="0">
                          <a:effectLst/>
                          <a:latin typeface="Montserrat" panose="00000500000000000000" pitchFamily="2" charset="0"/>
                        </a:rPr>
                        <a:t>0.3</a:t>
                      </a:r>
                    </a:p>
                  </a:txBody>
                  <a:tcPr marL="50800" marR="50800" marT="25400" marB="25400" anchor="ctr"/>
                </a:tc>
                <a:tc>
                  <a:txBody>
                    <a:bodyPr/>
                    <a:lstStyle/>
                    <a:p>
                      <a:pPr algn="ctr"/>
                      <a:r>
                        <a:rPr lang="en-US" sz="3600" dirty="0">
                          <a:effectLst/>
                          <a:latin typeface="Montserrat" panose="00000500000000000000" pitchFamily="2" charset="0"/>
                        </a:rPr>
                        <a:t>2</a:t>
                      </a:r>
                    </a:p>
                  </a:txBody>
                  <a:tcPr marL="50800" marR="50800" marT="25400" marB="25400" anchor="ctr"/>
                </a:tc>
                <a:tc>
                  <a:txBody>
                    <a:bodyPr/>
                    <a:lstStyle/>
                    <a:p>
                      <a:pPr algn="ctr"/>
                      <a:r>
                        <a:rPr lang="en-US" sz="3600" dirty="0">
                          <a:effectLst/>
                          <a:latin typeface="Montserrat" panose="00000500000000000000" pitchFamily="2" charset="0"/>
                        </a:rPr>
                        <a:t>0.63</a:t>
                      </a:r>
                    </a:p>
                  </a:txBody>
                  <a:tcPr marL="50800" marR="50800" marT="25400" marB="25400" anchor="ctr"/>
                </a:tc>
                <a:tc>
                  <a:txBody>
                    <a:bodyPr/>
                    <a:lstStyle/>
                    <a:p>
                      <a:pPr algn="ctr"/>
                      <a:r>
                        <a:rPr lang="en-US" sz="3600" dirty="0">
                          <a:effectLst/>
                          <a:latin typeface="Montserrat" panose="00000500000000000000" pitchFamily="2" charset="0"/>
                        </a:rPr>
                        <a:t>0.49</a:t>
                      </a:r>
                    </a:p>
                  </a:txBody>
                  <a:tcPr marL="50800" marR="50800" marT="25400" marB="25400" anchor="ctr"/>
                </a:tc>
                <a:tc>
                  <a:txBody>
                    <a:bodyPr/>
                    <a:lstStyle/>
                    <a:p>
                      <a:pPr algn="ctr"/>
                      <a:r>
                        <a:rPr lang="en-US" sz="3600" dirty="0">
                          <a:effectLst/>
                          <a:latin typeface="Montserrat" panose="00000500000000000000" pitchFamily="2" charset="0"/>
                        </a:rPr>
                        <a:t>0.78</a:t>
                      </a:r>
                    </a:p>
                  </a:txBody>
                  <a:tcPr marL="50800" marR="50800" marT="25400" marB="25400" anchor="ctr"/>
                </a:tc>
                <a:extLst>
                  <a:ext uri="{0D108BD9-81ED-4DB2-BD59-A6C34878D82A}">
                    <a16:rowId xmlns:a16="http://schemas.microsoft.com/office/drawing/2014/main" val="1549285241"/>
                  </a:ext>
                </a:extLst>
              </a:tr>
              <a:tr h="1172818">
                <a:tc>
                  <a:txBody>
                    <a:bodyPr/>
                    <a:lstStyle/>
                    <a:p>
                      <a:pPr algn="ctr"/>
                      <a:r>
                        <a:rPr lang="en-US" sz="3600">
                          <a:effectLst/>
                          <a:latin typeface="Montserrat" panose="00000500000000000000" pitchFamily="2" charset="0"/>
                        </a:rPr>
                        <a:t>0.3</a:t>
                      </a:r>
                    </a:p>
                  </a:txBody>
                  <a:tcPr marL="50800" marR="50800" marT="25400" marB="25400" anchor="ctr"/>
                </a:tc>
                <a:tc>
                  <a:txBody>
                    <a:bodyPr/>
                    <a:lstStyle/>
                    <a:p>
                      <a:pPr algn="ctr"/>
                      <a:r>
                        <a:rPr lang="en-US" sz="3600" dirty="0">
                          <a:effectLst/>
                          <a:latin typeface="Montserrat" panose="00000500000000000000" pitchFamily="2" charset="0"/>
                        </a:rPr>
                        <a:t>4</a:t>
                      </a:r>
                    </a:p>
                  </a:txBody>
                  <a:tcPr marL="50800" marR="50800" marT="25400" marB="25400" anchor="ctr"/>
                </a:tc>
                <a:tc>
                  <a:txBody>
                    <a:bodyPr/>
                    <a:lstStyle/>
                    <a:p>
                      <a:pPr algn="ctr"/>
                      <a:r>
                        <a:rPr lang="en-US" sz="3600" dirty="0">
                          <a:effectLst/>
                          <a:latin typeface="Montserrat" panose="00000500000000000000" pitchFamily="2" charset="0"/>
                        </a:rPr>
                        <a:t>0.60</a:t>
                      </a:r>
                    </a:p>
                  </a:txBody>
                  <a:tcPr marL="50800" marR="50800" marT="25400" marB="25400" anchor="ctr"/>
                </a:tc>
                <a:tc>
                  <a:txBody>
                    <a:bodyPr/>
                    <a:lstStyle/>
                    <a:p>
                      <a:pPr algn="ctr"/>
                      <a:r>
                        <a:rPr lang="en-US" sz="3600" dirty="0">
                          <a:effectLst/>
                          <a:latin typeface="Montserrat" panose="00000500000000000000" pitchFamily="2" charset="0"/>
                        </a:rPr>
                        <a:t>0.55</a:t>
                      </a:r>
                    </a:p>
                  </a:txBody>
                  <a:tcPr marL="50800" marR="50800" marT="25400" marB="25400" anchor="ctr"/>
                </a:tc>
                <a:tc>
                  <a:txBody>
                    <a:bodyPr/>
                    <a:lstStyle/>
                    <a:p>
                      <a:pPr algn="ctr"/>
                      <a:r>
                        <a:rPr lang="en-US" sz="3600" dirty="0">
                          <a:effectLst/>
                          <a:latin typeface="Montserrat" panose="00000500000000000000" pitchFamily="2" charset="0"/>
                        </a:rPr>
                        <a:t>0.92</a:t>
                      </a:r>
                    </a:p>
                  </a:txBody>
                  <a:tcPr marL="50800" marR="50800" marT="25400" marB="25400" anchor="ctr"/>
                </a:tc>
                <a:extLst>
                  <a:ext uri="{0D108BD9-81ED-4DB2-BD59-A6C34878D82A}">
                    <a16:rowId xmlns:a16="http://schemas.microsoft.com/office/drawing/2014/main" val="3099333007"/>
                  </a:ext>
                </a:extLst>
              </a:tr>
              <a:tr h="1172818">
                <a:tc>
                  <a:txBody>
                    <a:bodyPr/>
                    <a:lstStyle/>
                    <a:p>
                      <a:pPr algn="ctr"/>
                      <a:r>
                        <a:rPr lang="en-US" sz="3600" dirty="0">
                          <a:effectLst/>
                          <a:latin typeface="Montserrat" panose="00000500000000000000" pitchFamily="2" charset="0"/>
                        </a:rPr>
                        <a:t>0.3</a:t>
                      </a:r>
                    </a:p>
                  </a:txBody>
                  <a:tcPr marL="50800" marR="50800" marT="25400" marB="25400" anchor="ctr"/>
                </a:tc>
                <a:tc>
                  <a:txBody>
                    <a:bodyPr/>
                    <a:lstStyle/>
                    <a:p>
                      <a:pPr algn="ctr"/>
                      <a:r>
                        <a:rPr lang="en-US" sz="3600" dirty="0">
                          <a:effectLst/>
                          <a:latin typeface="Montserrat" panose="00000500000000000000" pitchFamily="2" charset="0"/>
                        </a:rPr>
                        <a:t>3</a:t>
                      </a:r>
                    </a:p>
                  </a:txBody>
                  <a:tcPr marL="50800" marR="50800" marT="25400" marB="25400" anchor="ctr"/>
                </a:tc>
                <a:tc>
                  <a:txBody>
                    <a:bodyPr/>
                    <a:lstStyle/>
                    <a:p>
                      <a:pPr algn="ctr"/>
                      <a:r>
                        <a:rPr lang="en-US" sz="3600" dirty="0">
                          <a:effectLst/>
                          <a:latin typeface="Montserrat" panose="00000500000000000000" pitchFamily="2" charset="0"/>
                        </a:rPr>
                        <a:t>0.59</a:t>
                      </a:r>
                    </a:p>
                  </a:txBody>
                  <a:tcPr marL="50800" marR="50800" marT="25400" marB="25400" anchor="ctr"/>
                </a:tc>
                <a:tc>
                  <a:txBody>
                    <a:bodyPr/>
                    <a:lstStyle/>
                    <a:p>
                      <a:pPr algn="ctr"/>
                      <a:r>
                        <a:rPr lang="en-US" sz="3600" dirty="0">
                          <a:effectLst/>
                          <a:latin typeface="Montserrat" panose="00000500000000000000" pitchFamily="2" charset="0"/>
                        </a:rPr>
                        <a:t>0.57</a:t>
                      </a:r>
                    </a:p>
                  </a:txBody>
                  <a:tcPr marL="50800" marR="50800" marT="25400" marB="25400" anchor="ctr"/>
                </a:tc>
                <a:tc>
                  <a:txBody>
                    <a:bodyPr/>
                    <a:lstStyle/>
                    <a:p>
                      <a:pPr algn="ctr"/>
                      <a:r>
                        <a:rPr lang="en-US" sz="3600" dirty="0">
                          <a:effectLst/>
                          <a:latin typeface="Montserrat" panose="00000500000000000000" pitchFamily="2" charset="0"/>
                        </a:rPr>
                        <a:t>0.88</a:t>
                      </a:r>
                    </a:p>
                  </a:txBody>
                  <a:tcPr marL="50800" marR="50800" marT="25400" marB="25400" anchor="ctr"/>
                </a:tc>
                <a:extLst>
                  <a:ext uri="{0D108BD9-81ED-4DB2-BD59-A6C34878D82A}">
                    <a16:rowId xmlns:a16="http://schemas.microsoft.com/office/drawing/2014/main" val="1772086946"/>
                  </a:ext>
                </a:extLst>
              </a:tr>
              <a:tr h="1172818">
                <a:tc>
                  <a:txBody>
                    <a:bodyPr/>
                    <a:lstStyle/>
                    <a:p>
                      <a:pPr algn="ctr"/>
                      <a:r>
                        <a:rPr lang="en-US" sz="3600" dirty="0">
                          <a:effectLst/>
                          <a:latin typeface="Montserrat" panose="00000500000000000000" pitchFamily="2" charset="0"/>
                        </a:rPr>
                        <a:t>0.4</a:t>
                      </a:r>
                    </a:p>
                  </a:txBody>
                  <a:tcPr marL="50800" marR="50800" marT="25400" marB="25400" anchor="ctr">
                    <a:solidFill>
                      <a:srgbClr val="FFE900"/>
                    </a:solidFill>
                  </a:tcPr>
                </a:tc>
                <a:tc>
                  <a:txBody>
                    <a:bodyPr/>
                    <a:lstStyle/>
                    <a:p>
                      <a:pPr algn="ctr"/>
                      <a:r>
                        <a:rPr lang="en-US" sz="3600" dirty="0">
                          <a:effectLst/>
                          <a:latin typeface="Montserrat" panose="00000500000000000000" pitchFamily="2" charset="0"/>
                        </a:rPr>
                        <a:t>2</a:t>
                      </a:r>
                    </a:p>
                  </a:txBody>
                  <a:tcPr marL="50800" marR="50800" marT="25400" marB="25400" anchor="ctr">
                    <a:solidFill>
                      <a:srgbClr val="FFE900"/>
                    </a:solidFill>
                  </a:tcPr>
                </a:tc>
                <a:tc>
                  <a:txBody>
                    <a:bodyPr/>
                    <a:lstStyle/>
                    <a:p>
                      <a:pPr algn="ctr"/>
                      <a:r>
                        <a:rPr lang="en-US" sz="3600" dirty="0">
                          <a:effectLst/>
                          <a:latin typeface="Montserrat" panose="00000500000000000000" pitchFamily="2" charset="0"/>
                        </a:rPr>
                        <a:t>0.55</a:t>
                      </a:r>
                    </a:p>
                  </a:txBody>
                  <a:tcPr marL="50800" marR="50800" marT="25400" marB="25400" anchor="ctr">
                    <a:solidFill>
                      <a:srgbClr val="FFE900"/>
                    </a:solidFill>
                  </a:tcPr>
                </a:tc>
                <a:tc>
                  <a:txBody>
                    <a:bodyPr/>
                    <a:lstStyle/>
                    <a:p>
                      <a:pPr algn="ctr"/>
                      <a:r>
                        <a:rPr lang="en-US" sz="3600" dirty="0">
                          <a:effectLst/>
                          <a:latin typeface="Montserrat" panose="00000500000000000000" pitchFamily="2" charset="0"/>
                        </a:rPr>
                        <a:t>0.60</a:t>
                      </a:r>
                    </a:p>
                  </a:txBody>
                  <a:tcPr marL="50800" marR="50800" marT="25400" marB="25400" anchor="ctr">
                    <a:solidFill>
                      <a:srgbClr val="FFE900"/>
                    </a:solidFill>
                  </a:tcPr>
                </a:tc>
                <a:tc>
                  <a:txBody>
                    <a:bodyPr/>
                    <a:lstStyle/>
                    <a:p>
                      <a:pPr algn="ctr"/>
                      <a:r>
                        <a:rPr lang="en-US" sz="3600" dirty="0">
                          <a:effectLst/>
                          <a:latin typeface="Montserrat" panose="00000500000000000000" pitchFamily="2" charset="0"/>
                        </a:rPr>
                        <a:t>0.69</a:t>
                      </a:r>
                    </a:p>
                  </a:txBody>
                  <a:tcPr marL="50800" marR="50800" marT="25400" marB="25400" anchor="ctr">
                    <a:solidFill>
                      <a:srgbClr val="FFE900"/>
                    </a:solidFill>
                  </a:tcPr>
                </a:tc>
                <a:extLst>
                  <a:ext uri="{0D108BD9-81ED-4DB2-BD59-A6C34878D82A}">
                    <a16:rowId xmlns:a16="http://schemas.microsoft.com/office/drawing/2014/main" val="2583123854"/>
                  </a:ext>
                </a:extLst>
              </a:tr>
              <a:tr h="1172818">
                <a:tc>
                  <a:txBody>
                    <a:bodyPr/>
                    <a:lstStyle/>
                    <a:p>
                      <a:pPr algn="ctr"/>
                      <a:r>
                        <a:rPr lang="en-US" sz="3600" dirty="0">
                          <a:effectLst/>
                          <a:latin typeface="Montserrat" panose="00000500000000000000" pitchFamily="2" charset="0"/>
                        </a:rPr>
                        <a:t>0.4</a:t>
                      </a:r>
                    </a:p>
                  </a:txBody>
                  <a:tcPr marL="50800" marR="50800" marT="25400" marB="25400" anchor="ctr"/>
                </a:tc>
                <a:tc>
                  <a:txBody>
                    <a:bodyPr/>
                    <a:lstStyle/>
                    <a:p>
                      <a:pPr algn="ctr"/>
                      <a:r>
                        <a:rPr lang="en-US" sz="3600">
                          <a:effectLst/>
                          <a:latin typeface="Montserrat" panose="00000500000000000000" pitchFamily="2" charset="0"/>
                        </a:rPr>
                        <a:t>5</a:t>
                      </a:r>
                    </a:p>
                  </a:txBody>
                  <a:tcPr marL="50800" marR="50800" marT="25400" marB="25400" anchor="ctr"/>
                </a:tc>
                <a:tc>
                  <a:txBody>
                    <a:bodyPr/>
                    <a:lstStyle/>
                    <a:p>
                      <a:pPr algn="ctr"/>
                      <a:r>
                        <a:rPr lang="en-US" sz="3600" dirty="0">
                          <a:effectLst/>
                          <a:latin typeface="Montserrat" panose="00000500000000000000" pitchFamily="2" charset="0"/>
                        </a:rPr>
                        <a:t>0.53</a:t>
                      </a:r>
                    </a:p>
                  </a:txBody>
                  <a:tcPr marL="50800" marR="50800" marT="25400" marB="25400" anchor="ctr"/>
                </a:tc>
                <a:tc>
                  <a:txBody>
                    <a:bodyPr/>
                    <a:lstStyle/>
                    <a:p>
                      <a:pPr algn="ctr"/>
                      <a:r>
                        <a:rPr lang="en-US" sz="3600" dirty="0">
                          <a:effectLst/>
                          <a:latin typeface="Montserrat" panose="00000500000000000000" pitchFamily="2" charset="0"/>
                        </a:rPr>
                        <a:t>0.70</a:t>
                      </a:r>
                    </a:p>
                  </a:txBody>
                  <a:tcPr marL="50800" marR="50800" marT="25400" marB="25400" anchor="ctr"/>
                </a:tc>
                <a:tc>
                  <a:txBody>
                    <a:bodyPr/>
                    <a:lstStyle/>
                    <a:p>
                      <a:pPr algn="ctr"/>
                      <a:r>
                        <a:rPr lang="en-US" sz="3600" dirty="0">
                          <a:effectLst/>
                          <a:latin typeface="Montserrat" panose="00000500000000000000" pitchFamily="2" charset="0"/>
                        </a:rPr>
                        <a:t>0.88</a:t>
                      </a:r>
                    </a:p>
                  </a:txBody>
                  <a:tcPr marL="50800" marR="50800" marT="25400" marB="25400" anchor="ctr"/>
                </a:tc>
                <a:extLst>
                  <a:ext uri="{0D108BD9-81ED-4DB2-BD59-A6C34878D82A}">
                    <a16:rowId xmlns:a16="http://schemas.microsoft.com/office/drawing/2014/main" val="4217548172"/>
                  </a:ext>
                </a:extLst>
              </a:tr>
            </a:tbl>
          </a:graphicData>
        </a:graphic>
      </p:graphicFrame>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7" y="85611"/>
            <a:ext cx="9021300" cy="2365263"/>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a:solidFill>
                  <a:srgbClr val="002F6E"/>
                </a:solidFill>
                <a:latin typeface="Oswald" panose="00000500000000000000" pitchFamily="2" charset="0"/>
              </a:rPr>
              <a:t>DBSCAN</a:t>
            </a:r>
          </a:p>
          <a:p>
            <a:pPr marL="0" marR="0" lvl="0" indent="0" algn="l" rtl="0">
              <a:lnSpc>
                <a:spcPct val="145001"/>
              </a:lnSpc>
              <a:spcBef>
                <a:spcPts val="0"/>
              </a:spcBef>
              <a:spcAft>
                <a:spcPts val="0"/>
              </a:spcAft>
              <a:buNone/>
            </a:pPr>
            <a:r>
              <a:rPr lang="en-US" sz="3600" dirty="0" err="1">
                <a:solidFill>
                  <a:srgbClr val="002F6E"/>
                </a:solidFill>
                <a:latin typeface="+mj-lt"/>
              </a:rPr>
              <a:t>Elección</a:t>
            </a:r>
            <a:r>
              <a:rPr lang="en-US" sz="3600" dirty="0">
                <a:solidFill>
                  <a:srgbClr val="002F6E"/>
                </a:solidFill>
                <a:latin typeface="+mj-lt"/>
              </a:rPr>
              <a:t> de </a:t>
            </a:r>
            <a:r>
              <a:rPr lang="en-US" sz="3600" dirty="0" err="1">
                <a:solidFill>
                  <a:srgbClr val="002F6E"/>
                </a:solidFill>
                <a:latin typeface="+mj-lt"/>
              </a:rPr>
              <a:t>parámetros</a:t>
            </a:r>
            <a:endParaRPr lang="en-US" sz="1200" dirty="0">
              <a:solidFill>
                <a:srgbClr val="002F6E"/>
              </a:solidFill>
              <a:latin typeface="+mj-lt"/>
            </a:endParaRPr>
          </a:p>
        </p:txBody>
      </p:sp>
    </p:spTree>
    <p:extLst>
      <p:ext uri="{BB962C8B-B14F-4D97-AF65-F5344CB8AC3E}">
        <p14:creationId xmlns:p14="http://schemas.microsoft.com/office/powerpoint/2010/main" val="2489490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7" y="85611"/>
            <a:ext cx="9021300" cy="1472711"/>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a:solidFill>
                  <a:srgbClr val="002F6E"/>
                </a:solidFill>
                <a:latin typeface="Oswald" panose="00000500000000000000" pitchFamily="2" charset="0"/>
              </a:rPr>
              <a:t>Cluster de </a:t>
            </a:r>
            <a:r>
              <a:rPr lang="en-US" sz="6600" dirty="0" err="1">
                <a:solidFill>
                  <a:srgbClr val="002F6E"/>
                </a:solidFill>
                <a:latin typeface="Oswald" panose="00000500000000000000" pitchFamily="2" charset="0"/>
              </a:rPr>
              <a:t>Títulos</a:t>
            </a:r>
            <a:r>
              <a:rPr lang="en-US" sz="6600" dirty="0">
                <a:solidFill>
                  <a:srgbClr val="002F6E"/>
                </a:solidFill>
                <a:latin typeface="Oswald" panose="00000500000000000000" pitchFamily="2" charset="0"/>
              </a:rPr>
              <a:t> - DBSCAN</a:t>
            </a:r>
          </a:p>
        </p:txBody>
      </p:sp>
      <p:pic>
        <p:nvPicPr>
          <p:cNvPr id="2" name="Grabación de pantalla 1">
            <a:hlinkClick r:id="" action="ppaction://media"/>
            <a:extLst>
              <a:ext uri="{FF2B5EF4-FFF2-40B4-BE49-F238E27FC236}">
                <a16:creationId xmlns:a16="http://schemas.microsoft.com/office/drawing/2014/main" id="{07BBA502-7B3D-452F-95D3-FD07538FA755}"/>
              </a:ext>
            </a:extLst>
          </p:cNvPr>
          <p:cNvPicPr>
            <a:picLocks noChangeAspect="1"/>
          </p:cNvPicPr>
          <p:nvPr>
            <a:videoFile r:link="rId1"/>
            <p:extLst>
              <p:ext uri="{DAA4B4D4-6D71-4841-9C94-3DE7FCFB9230}">
                <p14:media xmlns:p14="http://schemas.microsoft.com/office/powerpoint/2010/main" r:embed="rId2">
                  <p14:trim end="6507"/>
                </p14:media>
              </p:ext>
            </p:extLst>
          </p:nvPr>
        </p:nvPicPr>
        <p:blipFill>
          <a:blip r:embed="rId5"/>
          <a:stretch>
            <a:fillRect/>
          </a:stretch>
        </p:blipFill>
        <p:spPr>
          <a:xfrm>
            <a:off x="3163184" y="1881809"/>
            <a:ext cx="11961631" cy="6756952"/>
          </a:xfrm>
          <a:prstGeom prst="rect">
            <a:avLst/>
          </a:prstGeom>
        </p:spPr>
      </p:pic>
    </p:spTree>
    <p:extLst>
      <p:ext uri="{BB962C8B-B14F-4D97-AF65-F5344CB8AC3E}">
        <p14:creationId xmlns:p14="http://schemas.microsoft.com/office/powerpoint/2010/main" val="26106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7" y="85611"/>
            <a:ext cx="9021300" cy="1472711"/>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a:solidFill>
                  <a:srgbClr val="002F6E"/>
                </a:solidFill>
                <a:latin typeface="Oswald" panose="00000500000000000000" pitchFamily="2" charset="0"/>
              </a:rPr>
              <a:t>Cluster de </a:t>
            </a:r>
            <a:r>
              <a:rPr lang="en-US" sz="6600" dirty="0" err="1">
                <a:solidFill>
                  <a:srgbClr val="002F6E"/>
                </a:solidFill>
                <a:latin typeface="Oswald" panose="00000500000000000000" pitchFamily="2" charset="0"/>
              </a:rPr>
              <a:t>Títulos</a:t>
            </a:r>
            <a:r>
              <a:rPr lang="en-US" sz="6600" dirty="0">
                <a:solidFill>
                  <a:srgbClr val="002F6E"/>
                </a:solidFill>
                <a:latin typeface="Oswald" panose="00000500000000000000" pitchFamily="2" charset="0"/>
              </a:rPr>
              <a:t> - DBSCAN</a:t>
            </a:r>
          </a:p>
        </p:txBody>
      </p:sp>
      <p:pic>
        <p:nvPicPr>
          <p:cNvPr id="3" name="Grabación de pantalla 2">
            <a:hlinkClick r:id="" action="ppaction://media"/>
            <a:extLst>
              <a:ext uri="{FF2B5EF4-FFF2-40B4-BE49-F238E27FC236}">
                <a16:creationId xmlns:a16="http://schemas.microsoft.com/office/drawing/2014/main" id="{1EA38884-65C3-410F-A97E-B1670FB7E2CA}"/>
              </a:ext>
            </a:extLst>
          </p:cNvPr>
          <p:cNvPicPr>
            <a:picLocks noChangeAspect="1"/>
          </p:cNvPicPr>
          <p:nvPr>
            <a:videoFile r:link="rId1"/>
            <p:extLst>
              <p:ext uri="{DAA4B4D4-6D71-4841-9C94-3DE7FCFB9230}">
                <p14:media xmlns:p14="http://schemas.microsoft.com/office/powerpoint/2010/main" r:embed="rId2">
                  <p14:trim end="5022.9"/>
                </p14:media>
              </p:ext>
            </p:extLst>
          </p:nvPr>
        </p:nvPicPr>
        <p:blipFill>
          <a:blip r:embed="rId5"/>
          <a:stretch>
            <a:fillRect/>
          </a:stretch>
        </p:blipFill>
        <p:spPr>
          <a:xfrm>
            <a:off x="2187712" y="2143262"/>
            <a:ext cx="13424303" cy="6404389"/>
          </a:xfrm>
          <a:prstGeom prst="rect">
            <a:avLst/>
          </a:prstGeom>
        </p:spPr>
      </p:pic>
    </p:spTree>
    <p:extLst>
      <p:ext uri="{BB962C8B-B14F-4D97-AF65-F5344CB8AC3E}">
        <p14:creationId xmlns:p14="http://schemas.microsoft.com/office/powerpoint/2010/main" val="418281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6" y="85611"/>
            <a:ext cx="10755601" cy="1472711"/>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err="1">
                <a:solidFill>
                  <a:srgbClr val="002F6E"/>
                </a:solidFill>
                <a:latin typeface="Oswald" panose="00000500000000000000" pitchFamily="2" charset="0"/>
              </a:rPr>
              <a:t>Ejemplos</a:t>
            </a:r>
            <a:r>
              <a:rPr lang="en-US" sz="6600" dirty="0">
                <a:solidFill>
                  <a:srgbClr val="002F6E"/>
                </a:solidFill>
                <a:latin typeface="Oswald" panose="00000500000000000000" pitchFamily="2" charset="0"/>
              </a:rPr>
              <a:t> de Clusters de </a:t>
            </a:r>
            <a:r>
              <a:rPr lang="en-US" sz="6600" dirty="0" err="1">
                <a:solidFill>
                  <a:srgbClr val="002F6E"/>
                </a:solidFill>
                <a:latin typeface="Oswald" panose="00000500000000000000" pitchFamily="2" charset="0"/>
              </a:rPr>
              <a:t>Títulos</a:t>
            </a:r>
            <a:r>
              <a:rPr lang="en-US" sz="6600" dirty="0">
                <a:solidFill>
                  <a:srgbClr val="002F6E"/>
                </a:solidFill>
                <a:latin typeface="Oswald" panose="00000500000000000000" pitchFamily="2" charset="0"/>
              </a:rPr>
              <a:t> </a:t>
            </a:r>
          </a:p>
        </p:txBody>
      </p:sp>
      <p:pic>
        <p:nvPicPr>
          <p:cNvPr id="4" name="Imagen 3">
            <a:extLst>
              <a:ext uri="{FF2B5EF4-FFF2-40B4-BE49-F238E27FC236}">
                <a16:creationId xmlns:a16="http://schemas.microsoft.com/office/drawing/2014/main" id="{71E26542-848A-43FA-9A42-E8FCE64FA2CA}"/>
              </a:ext>
            </a:extLst>
          </p:cNvPr>
          <p:cNvPicPr>
            <a:picLocks noChangeAspect="1"/>
          </p:cNvPicPr>
          <p:nvPr/>
        </p:nvPicPr>
        <p:blipFill>
          <a:blip r:embed="rId3"/>
          <a:stretch>
            <a:fillRect/>
          </a:stretch>
        </p:blipFill>
        <p:spPr>
          <a:xfrm>
            <a:off x="813547" y="1714202"/>
            <a:ext cx="7777805" cy="4052052"/>
          </a:xfrm>
          <a:prstGeom prst="rect">
            <a:avLst/>
          </a:prstGeom>
        </p:spPr>
      </p:pic>
      <p:pic>
        <p:nvPicPr>
          <p:cNvPr id="6" name="Imagen 5">
            <a:extLst>
              <a:ext uri="{FF2B5EF4-FFF2-40B4-BE49-F238E27FC236}">
                <a16:creationId xmlns:a16="http://schemas.microsoft.com/office/drawing/2014/main" id="{2CFA6003-468B-4E1C-B094-D5200A8FCA4F}"/>
              </a:ext>
            </a:extLst>
          </p:cNvPr>
          <p:cNvPicPr>
            <a:picLocks noChangeAspect="1"/>
          </p:cNvPicPr>
          <p:nvPr/>
        </p:nvPicPr>
        <p:blipFill>
          <a:blip r:embed="rId4"/>
          <a:stretch>
            <a:fillRect/>
          </a:stretch>
        </p:blipFill>
        <p:spPr>
          <a:xfrm>
            <a:off x="9318812" y="1714202"/>
            <a:ext cx="8333084" cy="4372992"/>
          </a:xfrm>
          <a:prstGeom prst="rect">
            <a:avLst/>
          </a:prstGeom>
        </p:spPr>
      </p:pic>
      <p:pic>
        <p:nvPicPr>
          <p:cNvPr id="10" name="Imagen 9">
            <a:extLst>
              <a:ext uri="{FF2B5EF4-FFF2-40B4-BE49-F238E27FC236}">
                <a16:creationId xmlns:a16="http://schemas.microsoft.com/office/drawing/2014/main" id="{28E9062B-69CB-4076-8082-6376944BEA21}"/>
              </a:ext>
            </a:extLst>
          </p:cNvPr>
          <p:cNvPicPr>
            <a:picLocks noChangeAspect="1"/>
          </p:cNvPicPr>
          <p:nvPr/>
        </p:nvPicPr>
        <p:blipFill>
          <a:blip r:embed="rId5"/>
          <a:stretch>
            <a:fillRect/>
          </a:stretch>
        </p:blipFill>
        <p:spPr>
          <a:xfrm>
            <a:off x="813547" y="6087194"/>
            <a:ext cx="7777805" cy="3838471"/>
          </a:xfrm>
          <a:prstGeom prst="rect">
            <a:avLst/>
          </a:prstGeom>
        </p:spPr>
      </p:pic>
      <p:pic>
        <p:nvPicPr>
          <p:cNvPr id="12" name="Imagen 11">
            <a:extLst>
              <a:ext uri="{FF2B5EF4-FFF2-40B4-BE49-F238E27FC236}">
                <a16:creationId xmlns:a16="http://schemas.microsoft.com/office/drawing/2014/main" id="{24574948-D63A-4456-AC98-AD3EB93903C9}"/>
              </a:ext>
            </a:extLst>
          </p:cNvPr>
          <p:cNvPicPr>
            <a:picLocks noChangeAspect="1"/>
          </p:cNvPicPr>
          <p:nvPr/>
        </p:nvPicPr>
        <p:blipFill>
          <a:blip r:embed="rId6"/>
          <a:stretch>
            <a:fillRect/>
          </a:stretch>
        </p:blipFill>
        <p:spPr>
          <a:xfrm>
            <a:off x="9318812" y="6087194"/>
            <a:ext cx="8333084" cy="4256916"/>
          </a:xfrm>
          <a:prstGeom prst="rect">
            <a:avLst/>
          </a:prstGeom>
        </p:spPr>
      </p:pic>
    </p:spTree>
    <p:extLst>
      <p:ext uri="{BB962C8B-B14F-4D97-AF65-F5344CB8AC3E}">
        <p14:creationId xmlns:p14="http://schemas.microsoft.com/office/powerpoint/2010/main" val="3147754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a:solidFill>
            <a:srgbClr val="002F6E"/>
          </a:solidFill>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477" name="Google Shape;477;g2d54f33f8c9_5_605"/>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sng"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215790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DBSCAN</a:t>
            </a:r>
            <a:endParaRPr lang="en-US" dirty="0"/>
          </a:p>
        </p:txBody>
      </p:sp>
      <p:sp>
        <p:nvSpPr>
          <p:cNvPr id="488" name="Google Shape;488;g2d54f33f8c9_5_605"/>
          <p:cNvSpPr txBox="1"/>
          <p:nvPr/>
        </p:nvSpPr>
        <p:spPr>
          <a:xfrm>
            <a:off x="8527902" y="2908056"/>
            <a:ext cx="5915400" cy="135037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a:t>
            </a:r>
            <a:r>
              <a:rPr lang="es-ES" sz="2233" b="1" dirty="0">
                <a:solidFill>
                  <a:srgbClr val="002F6E"/>
                </a:solidFill>
                <a:latin typeface="Montserrat"/>
                <a:ea typeface="Montserrat"/>
                <a:cs typeface="Montserrat"/>
                <a:sym typeface="Montserrat"/>
              </a:rPr>
              <a:t>0.5451</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b="1" dirty="0">
                <a:solidFill>
                  <a:srgbClr val="002F6E"/>
                </a:solidFill>
                <a:latin typeface="Montserrat"/>
                <a:ea typeface="Montserrat"/>
                <a:cs typeface="Montserrat"/>
                <a:sym typeface="Montserrat"/>
              </a:rPr>
              <a:t>0.5978</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Porcentaje de ruido detectado: </a:t>
            </a:r>
            <a:r>
              <a:rPr lang="es-ES" sz="2233" b="1" dirty="0">
                <a:solidFill>
                  <a:srgbClr val="002F6E"/>
                </a:solidFill>
                <a:latin typeface="Montserrat"/>
                <a:ea typeface="Montserrat"/>
                <a:cs typeface="Montserrat"/>
                <a:sym typeface="Montserrat"/>
              </a:rPr>
              <a:t>69.30%</a:t>
            </a:r>
            <a:endParaRPr lang="pt-BR" sz="2233" b="1" dirty="0">
              <a:solidFill>
                <a:srgbClr val="002F6E"/>
              </a:solidFill>
              <a:latin typeface="Montserrat"/>
              <a:ea typeface="Montserrat"/>
              <a:cs typeface="Montserrat"/>
              <a:sym typeface="Montserrat"/>
            </a:endParaRPr>
          </a:p>
        </p:txBody>
      </p:sp>
      <p:sp>
        <p:nvSpPr>
          <p:cNvPr id="492" name="Google Shape;492;g2d54f33f8c9_5_605"/>
          <p:cNvSpPr txBox="1"/>
          <p:nvPr/>
        </p:nvSpPr>
        <p:spPr>
          <a:xfrm>
            <a:off x="8527902" y="446136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K-</a:t>
            </a:r>
            <a:r>
              <a:rPr lang="es-ES" sz="2791" dirty="0" err="1"/>
              <a:t>means</a:t>
            </a:r>
            <a:endParaRPr lang="es-ES" dirty="0"/>
          </a:p>
        </p:txBody>
      </p:sp>
      <p:sp>
        <p:nvSpPr>
          <p:cNvPr id="493" name="Google Shape;493;g2d54f33f8c9_5_605"/>
          <p:cNvSpPr txBox="1"/>
          <p:nvPr/>
        </p:nvSpPr>
        <p:spPr>
          <a:xfrm>
            <a:off x="8527902" y="5170164"/>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k=502: </a:t>
            </a:r>
            <a:r>
              <a:rPr lang="pt-BR" sz="2233" dirty="0">
                <a:solidFill>
                  <a:schemeClr val="tx1"/>
                </a:solidFill>
                <a:latin typeface="Montserrat"/>
                <a:ea typeface="Montserrat"/>
                <a:cs typeface="Montserrat"/>
                <a:sym typeface="Montserrat"/>
              </a:rPr>
              <a:t>0.1867</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dirty="0">
                <a:solidFill>
                  <a:schemeClr val="tx1"/>
                </a:solidFill>
                <a:latin typeface="Montserrat"/>
                <a:ea typeface="Montserrat"/>
                <a:cs typeface="Montserrat"/>
                <a:sym typeface="Montserrat"/>
              </a:rPr>
              <a:t>0,8329</a:t>
            </a:r>
          </a:p>
        </p:txBody>
      </p:sp>
      <p:sp>
        <p:nvSpPr>
          <p:cNvPr id="495" name="Google Shape;495;g2d54f33f8c9_5_605"/>
          <p:cNvSpPr/>
          <p:nvPr/>
        </p:nvSpPr>
        <p:spPr>
          <a:xfrm>
            <a:off x="7516218" y="6816778"/>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27902" y="6641243"/>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HDBSCAN</a:t>
            </a:r>
            <a:endParaRPr lang="es-ES" dirty="0"/>
          </a:p>
        </p:txBody>
      </p:sp>
      <p:sp>
        <p:nvSpPr>
          <p:cNvPr id="498" name="Google Shape;498;g2d54f33f8c9_5_605"/>
          <p:cNvSpPr txBox="1"/>
          <p:nvPr/>
        </p:nvSpPr>
        <p:spPr>
          <a:xfrm>
            <a:off x="8527902" y="7384688"/>
            <a:ext cx="5915400" cy="135037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a:t>
            </a:r>
            <a:r>
              <a:rPr lang="es-ES" sz="2233" dirty="0">
                <a:solidFill>
                  <a:schemeClr val="tx1"/>
                </a:solidFill>
                <a:latin typeface="Montserrat"/>
                <a:ea typeface="Montserrat"/>
                <a:cs typeface="Montserrat"/>
                <a:sym typeface="Montserrat"/>
              </a:rPr>
              <a:t> 0.3074</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a:t>
            </a:r>
            <a:r>
              <a:rPr lang="es-ES" sz="2233" dirty="0">
                <a:solidFill>
                  <a:schemeClr val="tx1"/>
                </a:solidFill>
                <a:latin typeface="Montserrat"/>
                <a:ea typeface="Montserrat"/>
                <a:cs typeface="Montserrat"/>
                <a:sym typeface="Montserrat"/>
              </a:rPr>
              <a:t>1,1264</a:t>
            </a:r>
          </a:p>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Porcentaje de ruido detectado: </a:t>
            </a:r>
            <a:r>
              <a:rPr lang="es-ES" sz="2233" dirty="0">
                <a:solidFill>
                  <a:schemeClr val="tx1"/>
                </a:solidFill>
                <a:latin typeface="Montserrat"/>
                <a:ea typeface="Montserrat"/>
                <a:cs typeface="Montserrat"/>
                <a:sym typeface="Montserrat"/>
              </a:rPr>
              <a:t>57,70%</a:t>
            </a:r>
            <a:endParaRPr lang="pt-BR" sz="2233" dirty="0">
              <a:solidFill>
                <a:schemeClr val="tx1"/>
              </a:solidFill>
              <a:latin typeface="Montserrat"/>
              <a:ea typeface="Montserrat"/>
              <a:cs typeface="Montserrat"/>
              <a:sym typeface="Montserrat"/>
            </a:endParaRPr>
          </a:p>
        </p:txBody>
      </p:sp>
      <p:grpSp>
        <p:nvGrpSpPr>
          <p:cNvPr id="502" name="Google Shape;502;g2d54f33f8c9_5_605"/>
          <p:cNvGrpSpPr/>
          <p:nvPr/>
        </p:nvGrpSpPr>
        <p:grpSpPr>
          <a:xfrm>
            <a:off x="487863" y="389687"/>
            <a:ext cx="5894164" cy="9109714"/>
            <a:chOff x="-48501" y="-4471514"/>
            <a:chExt cx="7858886" cy="12146285"/>
          </a:xfrm>
        </p:grpSpPr>
        <p:sp>
          <p:nvSpPr>
            <p:cNvPr id="503" name="Google Shape;503;g2d54f33f8c9_5_605"/>
            <p:cNvSpPr txBox="1"/>
            <p:nvPr/>
          </p:nvSpPr>
          <p:spPr>
            <a:xfrm>
              <a:off x="-116" y="-4471514"/>
              <a:ext cx="7810501" cy="72580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clustering</a:t>
              </a:r>
              <a:r>
                <a:rPr lang="es-ES" sz="7340" b="0" i="0" u="none" strike="noStrike" cap="none" dirty="0">
                  <a:solidFill>
                    <a:srgbClr val="FFFDFD"/>
                  </a:solidFill>
                  <a:latin typeface="Oswald"/>
                  <a:ea typeface="Oswald"/>
                  <a:cs typeface="Oswald"/>
                  <a:sym typeface="Oswald"/>
                </a:rPr>
                <a:t> secundario</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1364305"/>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s-CO" sz="2293" dirty="0">
                  <a:solidFill>
                    <a:srgbClr val="FFFDFD"/>
                  </a:solidFill>
                </a:rPr>
                <a:t>Métricas a tener en cuenta:</a:t>
              </a: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117" y="3729075"/>
              <a:ext cx="7810501" cy="3945696"/>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a:t>
              </a:r>
            </a:p>
            <a:p>
              <a:pPr marL="0" marR="0" lvl="0" indent="0" algn="l" rtl="0">
                <a:lnSpc>
                  <a:spcPct val="130953"/>
                </a:lnSpc>
                <a:spcBef>
                  <a:spcPts val="0"/>
                </a:spcBef>
                <a:spcAft>
                  <a:spcPts val="0"/>
                </a:spcAft>
                <a:buNone/>
              </a:pPr>
              <a:r>
                <a:rPr lang="es-ES" sz="1835" b="1" dirty="0">
                  <a:solidFill>
                    <a:srgbClr val="F1F1F1"/>
                  </a:solidFill>
                  <a:latin typeface="Montserrat"/>
                  <a:ea typeface="Montserrat"/>
                  <a:cs typeface="Montserrat"/>
                  <a:sym typeface="Montserrat"/>
                </a:rPr>
                <a:t>Davies-</a:t>
              </a:r>
              <a:r>
                <a:rPr lang="es-ES" sz="1835" b="1" dirty="0" err="1">
                  <a:solidFill>
                    <a:srgbClr val="F1F1F1"/>
                  </a:solidFill>
                  <a:latin typeface="Montserrat"/>
                  <a:ea typeface="Montserrat"/>
                  <a:cs typeface="Montserrat"/>
                  <a:sym typeface="Montserrat"/>
                </a:rPr>
                <a:t>Bouldin</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Mide la compacidad y separación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a:t>
              </a:r>
            </a:p>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Noise</a:t>
              </a:r>
              <a:r>
                <a:rPr lang="es-ES" sz="1835" b="1" dirty="0">
                  <a:solidFill>
                    <a:srgbClr val="F1F1F1"/>
                  </a:solidFill>
                  <a:latin typeface="Montserrat"/>
                  <a:ea typeface="Montserrat"/>
                  <a:cs typeface="Montserrat"/>
                  <a:sym typeface="Montserrat"/>
                </a:rPr>
                <a:t> Ratio</a:t>
              </a:r>
              <a:r>
                <a:rPr lang="es-ES" sz="1835" dirty="0">
                  <a:solidFill>
                    <a:srgbClr val="F1F1F1"/>
                  </a:solidFill>
                  <a:latin typeface="Montserrat"/>
                  <a:ea typeface="Montserrat"/>
                  <a:cs typeface="Montserrat"/>
                  <a:sym typeface="Montserrat"/>
                </a:rPr>
                <a:t>: Representa la proporción de puntos que no se asignan a ningún </a:t>
              </a:r>
              <a:r>
                <a:rPr lang="es-ES" sz="1835" dirty="0" err="1">
                  <a:solidFill>
                    <a:srgbClr val="F1F1F1"/>
                  </a:solidFill>
                  <a:latin typeface="Montserrat"/>
                  <a:ea typeface="Montserrat"/>
                  <a:cs typeface="Montserrat"/>
                  <a:sym typeface="Montserrat"/>
                </a:rPr>
                <a:t>cluster</a:t>
              </a:r>
              <a:r>
                <a:rPr lang="es-ES" sz="1835" dirty="0">
                  <a:solidFill>
                    <a:srgbClr val="F1F1F1"/>
                  </a:solidFill>
                  <a:latin typeface="Montserrat"/>
                  <a:ea typeface="Montserrat"/>
                  <a:cs typeface="Montserrat"/>
                  <a:sym typeface="Montserrat"/>
                </a:rPr>
                <a:t> (ruido) en relación al total de datos.</a:t>
              </a:r>
            </a:p>
            <a:p>
              <a:pPr marL="0" marR="0" lvl="0" indent="0" algn="l" rtl="0">
                <a:lnSpc>
                  <a:spcPct val="130953"/>
                </a:lnSpc>
                <a:spcBef>
                  <a:spcPts val="0"/>
                </a:spcBef>
                <a:spcAft>
                  <a:spcPts val="0"/>
                </a:spcAft>
                <a:buNone/>
              </a:pPr>
              <a:endParaRPr lang="es-ES" sz="1835" dirty="0">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4655297"/>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16218" y="249381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9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57"/>
        <p:cNvGrpSpPr/>
        <p:nvPr/>
      </p:nvGrpSpPr>
      <p:grpSpPr>
        <a:xfrm>
          <a:off x="0" y="0"/>
          <a:ext cx="0" cy="0"/>
          <a:chOff x="0" y="0"/>
          <a:chExt cx="0" cy="0"/>
        </a:xfrm>
      </p:grpSpPr>
      <p:cxnSp>
        <p:nvCxnSpPr>
          <p:cNvPr id="558" name="Google Shape;558;p10"/>
          <p:cNvCxnSpPr/>
          <p:nvPr/>
        </p:nvCxnSpPr>
        <p:spPr>
          <a:xfrm rot="19607">
            <a:off x="-94" y="3323447"/>
            <a:ext cx="18288287" cy="0"/>
          </a:xfrm>
          <a:prstGeom prst="straightConnector1">
            <a:avLst/>
          </a:prstGeom>
          <a:noFill/>
          <a:ln w="9525" cap="flat" cmpd="sng">
            <a:solidFill>
              <a:srgbClr val="000000"/>
            </a:solidFill>
            <a:prstDash val="solid"/>
            <a:round/>
            <a:headEnd type="none" w="sm" len="sm"/>
            <a:tailEnd type="none" w="sm" len="sm"/>
          </a:ln>
        </p:spPr>
      </p:cxnSp>
      <p:cxnSp>
        <p:nvCxnSpPr>
          <p:cNvPr id="559" name="Google Shape;559;p10"/>
          <p:cNvCxnSpPr/>
          <p:nvPr/>
        </p:nvCxnSpPr>
        <p:spPr>
          <a:xfrm rot="19607">
            <a:off x="-122" y="7484410"/>
            <a:ext cx="18288287" cy="0"/>
          </a:xfrm>
          <a:prstGeom prst="straightConnector1">
            <a:avLst/>
          </a:prstGeom>
          <a:noFill/>
          <a:ln w="9525" cap="flat" cmpd="sng">
            <a:solidFill>
              <a:srgbClr val="000000"/>
            </a:solidFill>
            <a:prstDash val="solid"/>
            <a:round/>
            <a:headEnd type="none" w="sm" len="sm"/>
            <a:tailEnd type="none" w="sm" len="sm"/>
          </a:ln>
        </p:spPr>
      </p:cxnSp>
      <p:cxnSp>
        <p:nvCxnSpPr>
          <p:cNvPr id="560" name="Google Shape;560;p10"/>
          <p:cNvCxnSpPr/>
          <p:nvPr/>
        </p:nvCxnSpPr>
        <p:spPr>
          <a:xfrm rot="-5413360">
            <a:off x="4019815" y="5403951"/>
            <a:ext cx="4160972" cy="0"/>
          </a:xfrm>
          <a:prstGeom prst="straightConnector1">
            <a:avLst/>
          </a:prstGeom>
          <a:noFill/>
          <a:ln w="9525" cap="flat" cmpd="sng">
            <a:solidFill>
              <a:srgbClr val="000000"/>
            </a:solidFill>
            <a:prstDash val="solid"/>
            <a:round/>
            <a:headEnd type="none" w="sm" len="sm"/>
            <a:tailEnd type="none" w="sm" len="sm"/>
          </a:ln>
        </p:spPr>
      </p:cxnSp>
      <p:cxnSp>
        <p:nvCxnSpPr>
          <p:cNvPr id="561" name="Google Shape;561;p10"/>
          <p:cNvCxnSpPr/>
          <p:nvPr/>
        </p:nvCxnSpPr>
        <p:spPr>
          <a:xfrm rot="-5413360">
            <a:off x="10107240" y="5403951"/>
            <a:ext cx="4160972" cy="0"/>
          </a:xfrm>
          <a:prstGeom prst="straightConnector1">
            <a:avLst/>
          </a:prstGeom>
          <a:noFill/>
          <a:ln w="9525" cap="flat" cmpd="sng">
            <a:solidFill>
              <a:srgbClr val="000000"/>
            </a:solidFill>
            <a:prstDash val="solid"/>
            <a:round/>
            <a:headEnd type="none" w="sm" len="sm"/>
            <a:tailEnd type="none" w="sm" len="sm"/>
          </a:ln>
        </p:spPr>
      </p:cxnSp>
      <p:grpSp>
        <p:nvGrpSpPr>
          <p:cNvPr id="562" name="Google Shape;562;p10"/>
          <p:cNvGrpSpPr/>
          <p:nvPr/>
        </p:nvGrpSpPr>
        <p:grpSpPr>
          <a:xfrm>
            <a:off x="6427481" y="3555668"/>
            <a:ext cx="5600710" cy="3771612"/>
            <a:chOff x="-83" y="-733783"/>
            <a:chExt cx="7467614" cy="5028817"/>
          </a:xfrm>
        </p:grpSpPr>
        <p:sp>
          <p:nvSpPr>
            <p:cNvPr id="563" name="Google Shape;563;p10"/>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564" name="Google Shape;564;p10"/>
            <p:cNvSpPr txBox="1"/>
            <p:nvPr/>
          </p:nvSpPr>
          <p:spPr>
            <a:xfrm>
              <a:off x="-67" y="471953"/>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565" name="Google Shape;565;p10"/>
            <p:cNvSpPr txBox="1"/>
            <p:nvPr/>
          </p:nvSpPr>
          <p:spPr>
            <a:xfrm>
              <a:off x="-83" y="1566679"/>
              <a:ext cx="746761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entidades</a:t>
              </a:r>
              <a:r>
                <a:rPr lang="en-US" sz="1450" dirty="0">
                  <a:latin typeface="Montserrat"/>
                  <a:ea typeface="Montserrat"/>
                  <a:cs typeface="Montserrat"/>
                  <a:sym typeface="Montserrat"/>
                </a:rPr>
                <a:t> clave.</a:t>
              </a:r>
              <a:endParaRPr sz="1450" dirty="0">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566" name="Google Shape;566;p10"/>
          <p:cNvGrpSpPr/>
          <p:nvPr/>
        </p:nvGrpSpPr>
        <p:grpSpPr>
          <a:xfrm>
            <a:off x="27" y="443567"/>
            <a:ext cx="8060636" cy="2359675"/>
            <a:chOff x="0" y="-66675"/>
            <a:chExt cx="2122952" cy="621474"/>
          </a:xfrm>
        </p:grpSpPr>
        <p:sp>
          <p:nvSpPr>
            <p:cNvPr id="567" name="Google Shape;567;p10"/>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568" name="Google Shape;568;p10"/>
            <p:cNvSpPr txBox="1"/>
            <p:nvPr/>
          </p:nvSpPr>
          <p:spPr>
            <a:xfrm>
              <a:off x="0" y="-66675"/>
              <a:ext cx="2008652" cy="621474"/>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9" name="Google Shape;569;p10"/>
          <p:cNvSpPr txBox="1"/>
          <p:nvPr/>
        </p:nvSpPr>
        <p:spPr>
          <a:xfrm>
            <a:off x="406800" y="910490"/>
            <a:ext cx="13104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a:latin typeface="Oswald"/>
                <a:ea typeface="Oswald"/>
                <a:cs typeface="Oswald"/>
                <a:sym typeface="Oswald"/>
              </a:rPr>
              <a:t>modelo</a:t>
            </a:r>
            <a:r>
              <a:rPr lang="en-US" sz="8000" dirty="0">
                <a:latin typeface="Oswald"/>
                <a:ea typeface="Oswald"/>
                <a:cs typeface="Oswald"/>
                <a:sym typeface="Oswald"/>
              </a:rPr>
              <a:t> de clustering </a:t>
            </a:r>
            <a:r>
              <a:rPr lang="en-US" sz="8000" dirty="0" err="1">
                <a:latin typeface="Oswald"/>
                <a:ea typeface="Oswald"/>
                <a:cs typeface="Oswald"/>
                <a:sym typeface="Oswald"/>
              </a:rPr>
              <a:t>secundario</a:t>
            </a:r>
            <a:endParaRPr lang="en-US" dirty="0"/>
          </a:p>
        </p:txBody>
      </p:sp>
      <p:sp>
        <p:nvSpPr>
          <p:cNvPr id="570" name="Google Shape;570;p10"/>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571" name="Google Shape;571;p10"/>
          <p:cNvGrpSpPr/>
          <p:nvPr/>
        </p:nvGrpSpPr>
        <p:grpSpPr>
          <a:xfrm>
            <a:off x="406800" y="3512285"/>
            <a:ext cx="5433075" cy="3633411"/>
            <a:chOff x="0" y="19050"/>
            <a:chExt cx="7244100" cy="4844548"/>
          </a:xfrm>
        </p:grpSpPr>
        <p:sp>
          <p:nvSpPr>
            <p:cNvPr id="572" name="Google Shape;572;p10"/>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dirty="0"/>
            </a:p>
          </p:txBody>
        </p:sp>
        <p:sp>
          <p:nvSpPr>
            <p:cNvPr id="573" name="Google Shape;573;p10"/>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EXTRACTOR DE CONTEXTOS Y ENTIDADES</a:t>
              </a:r>
              <a:endParaRPr dirty="0"/>
            </a:p>
          </p:txBody>
        </p:sp>
        <p:sp>
          <p:nvSpPr>
            <p:cNvPr id="574" name="Google Shape;574;p10"/>
            <p:cNvSpPr txBox="1"/>
            <p:nvPr/>
          </p:nvSpPr>
          <p:spPr>
            <a:xfrm>
              <a:off x="0" y="2302896"/>
              <a:ext cx="7244100" cy="2560702"/>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sistemática</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información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estructurada</a:t>
              </a:r>
              <a:r>
                <a:rPr lang="en-US" sz="1588" dirty="0">
                  <a:latin typeface="Montserrat"/>
                  <a:ea typeface="Montserrat"/>
                  <a:cs typeface="Montserrat"/>
                  <a:sym typeface="Montserrat"/>
                </a:rPr>
                <a:t> a </a:t>
              </a:r>
              <a:r>
                <a:rPr lang="en-US" sz="1588" dirty="0" err="1">
                  <a:latin typeface="Montserrat"/>
                  <a:ea typeface="Montserrat"/>
                  <a:cs typeface="Montserrat"/>
                  <a:sym typeface="Montserrat"/>
                </a:rPr>
                <a:t>partir</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relatos</a:t>
              </a:r>
              <a:r>
                <a:rPr lang="en-US" sz="1588" dirty="0">
                  <a:latin typeface="Montserrat"/>
                  <a:ea typeface="Montserrat"/>
                  <a:cs typeface="Montserrat"/>
                  <a:sym typeface="Montserrat"/>
                </a:rPr>
                <a:t>, que genera no </a:t>
              </a:r>
              <a:r>
                <a:rPr lang="en-US" sz="1588" dirty="0" err="1">
                  <a:latin typeface="Montserrat"/>
                  <a:ea typeface="Montserrat"/>
                  <a:cs typeface="Montserrat"/>
                  <a:sym typeface="Montserrat"/>
                </a:rPr>
                <a:t>solamente</a:t>
              </a:r>
              <a:r>
                <a:rPr lang="en-US" sz="1588" dirty="0">
                  <a:latin typeface="Montserrat"/>
                  <a:ea typeface="Montserrat"/>
                  <a:cs typeface="Montserrat"/>
                  <a:sym typeface="Montserrat"/>
                </a:rPr>
                <a:t> la </a:t>
              </a: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sino</a:t>
              </a:r>
              <a:r>
                <a:rPr lang="en-US" sz="1588" dirty="0">
                  <a:latin typeface="Montserrat"/>
                  <a:ea typeface="Montserrat"/>
                  <a:cs typeface="Montserrat"/>
                  <a:sym typeface="Montserrat"/>
                </a:rPr>
                <a:t> un </a:t>
              </a:r>
              <a:r>
                <a:rPr lang="en-US" sz="1588" dirty="0" err="1">
                  <a:latin typeface="Montserrat"/>
                  <a:ea typeface="Montserrat"/>
                  <a:cs typeface="Montserrat"/>
                  <a:sym typeface="Montserrat"/>
                </a:rPr>
                <a:t>contexto</a:t>
              </a:r>
              <a:r>
                <a:rPr lang="en-US" sz="1588" dirty="0">
                  <a:latin typeface="Montserrat"/>
                  <a:ea typeface="Montserrat"/>
                  <a:cs typeface="Montserrat"/>
                  <a:sym typeface="Montserrat"/>
                </a:rPr>
                <a:t> que </a:t>
              </a:r>
              <a:r>
                <a:rPr lang="en-US" sz="1588" dirty="0" err="1">
                  <a:latin typeface="Montserrat"/>
                  <a:ea typeface="Montserrat"/>
                  <a:cs typeface="Montserrat"/>
                  <a:sym typeface="Montserrat"/>
                </a:rPr>
                <a:t>permita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entender</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el</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rol</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esa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a:t>
              </a:r>
              <a:r>
                <a:rPr lang="en-US" sz="1588" dirty="0">
                  <a:latin typeface="Montserrat"/>
                  <a:ea typeface="Montserrat"/>
                  <a:cs typeface="Montserrat"/>
                  <a:sym typeface="Montserrat"/>
                </a:rPr>
                <a:t> en la </a:t>
              </a:r>
              <a:r>
                <a:rPr lang="en-US" sz="1588" dirty="0" err="1">
                  <a:latin typeface="Montserrat"/>
                  <a:ea typeface="Montserrat"/>
                  <a:cs typeface="Montserrat"/>
                  <a:sym typeface="Montserrat"/>
                </a:rPr>
                <a:t>consecución</a:t>
              </a:r>
              <a:r>
                <a:rPr lang="en-US" sz="1588" dirty="0">
                  <a:latin typeface="Montserrat"/>
                  <a:ea typeface="Montserrat"/>
                  <a:cs typeface="Montserrat"/>
                  <a:sym typeface="Montserrat"/>
                </a:rPr>
                <a:t> del </a:t>
              </a:r>
              <a:r>
                <a:rPr lang="en-US" sz="1588" dirty="0" err="1">
                  <a:latin typeface="Montserrat"/>
                  <a:ea typeface="Montserrat"/>
                  <a:cs typeface="Montserrat"/>
                  <a:sym typeface="Montserrat"/>
                </a:rPr>
                <a:t>delito</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enfocadas</a:t>
              </a:r>
              <a:r>
                <a:rPr lang="en-US" sz="1588" dirty="0">
                  <a:latin typeface="Montserrat"/>
                  <a:ea typeface="Montserrat"/>
                  <a:cs typeface="Montserrat"/>
                  <a:sym typeface="Montserrat"/>
                </a:rPr>
                <a:t> en las </a:t>
              </a:r>
              <a:r>
                <a:rPr lang="en-US" sz="1588" dirty="0" err="1">
                  <a:latin typeface="Montserrat"/>
                  <a:ea typeface="Montserrat"/>
                  <a:cs typeface="Montserrat"/>
                  <a:sym typeface="Montserrat"/>
                </a:rPr>
                <a:t>necesidades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expresadas</a:t>
              </a:r>
              <a:r>
                <a:rPr lang="en-US" sz="1588" dirty="0">
                  <a:latin typeface="Montserrat"/>
                  <a:ea typeface="Montserrat"/>
                  <a:cs typeface="Montserrat"/>
                  <a:sym typeface="Montserrat"/>
                </a:rPr>
                <a:t> por los </a:t>
              </a:r>
              <a:r>
                <a:rPr lang="en-US" sz="1588" dirty="0" err="1">
                  <a:latin typeface="Montserrat"/>
                  <a:ea typeface="Montserrat"/>
                  <a:cs typeface="Montserrat"/>
                  <a:sym typeface="Montserrat"/>
                </a:rPr>
                <a:t>analistas</a:t>
              </a:r>
              <a:r>
                <a:rPr lang="en-US" sz="1588" dirty="0">
                  <a:latin typeface="Montserrat"/>
                  <a:ea typeface="Montserrat"/>
                  <a:cs typeface="Montserrat"/>
                  <a:sym typeface="Montserrat"/>
                </a:rPr>
                <a:t>.</a:t>
              </a:r>
              <a:endParaRPr sz="1600" dirty="0"/>
            </a:p>
          </p:txBody>
        </p:sp>
      </p:grpSp>
      <p:grpSp>
        <p:nvGrpSpPr>
          <p:cNvPr id="575" name="Google Shape;575;p10"/>
          <p:cNvGrpSpPr/>
          <p:nvPr/>
        </p:nvGrpSpPr>
        <p:grpSpPr>
          <a:xfrm>
            <a:off x="12514875" y="3555668"/>
            <a:ext cx="5773049" cy="4316207"/>
            <a:chOff x="-33" y="-733783"/>
            <a:chExt cx="7697400" cy="5754943"/>
          </a:xfrm>
        </p:grpSpPr>
        <p:sp>
          <p:nvSpPr>
            <p:cNvPr id="576" name="Google Shape;576;p10"/>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577" name="Google Shape;577;p10"/>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FORMATO JSON</a:t>
              </a:r>
              <a:endParaRPr/>
            </a:p>
          </p:txBody>
        </p:sp>
        <p:sp>
          <p:nvSpPr>
            <p:cNvPr id="578" name="Google Shape;578;p10"/>
            <p:cNvSpPr txBox="1"/>
            <p:nvPr/>
          </p:nvSpPr>
          <p:spPr>
            <a:xfrm>
              <a:off x="-33" y="1515960"/>
              <a:ext cx="7697400" cy="35052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extract_json_list: Verificación y extracción de respuestas en formato JSON.</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579" name="Google Shape;579;p10"/>
          <p:cNvGrpSpPr/>
          <p:nvPr/>
        </p:nvGrpSpPr>
        <p:grpSpPr>
          <a:xfrm>
            <a:off x="406800" y="7828492"/>
            <a:ext cx="17265600" cy="2280321"/>
            <a:chOff x="0" y="19050"/>
            <a:chExt cx="23020800" cy="3040429"/>
          </a:xfrm>
        </p:grpSpPr>
        <p:sp>
          <p:nvSpPr>
            <p:cNvPr id="580" name="Google Shape;580;p10"/>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581" name="Google Shape;581;p10"/>
            <p:cNvSpPr txBox="1"/>
            <p:nvPr/>
          </p:nvSpPr>
          <p:spPr>
            <a:xfrm>
              <a:off x="0" y="1095286"/>
              <a:ext cx="20781488" cy="400118"/>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582" name="Google Shape;582;p10"/>
            <p:cNvSpPr txBox="1"/>
            <p:nvPr/>
          </p:nvSpPr>
          <p:spPr>
            <a:xfrm>
              <a:off x="0" y="1655179"/>
              <a:ext cx="23020800" cy="14043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Prompts específicos por cada tipo de entidad para guiar la salida en JSON. Si hay múltiples entidades en una misma noticia criminal, esta se duplica la cantidad de entidades que esta posea de forma recursiva.</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388">
                  <a:solidFill>
                    <a:schemeClr val="dk1"/>
                  </a:solidFill>
                  <a:latin typeface="Montserrat"/>
                  <a:ea typeface="Montserrat"/>
                  <a:cs typeface="Montserrat"/>
                  <a:sym typeface="Montserrat"/>
                </a:rPr>
                <a:t>Instrucciones en inglés para mejorar la capacidad de racionamiento del Modelo.</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Validación con prompts de corrección si la salida no es válida.</a:t>
              </a:r>
              <a:endParaRPr sz="1388">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05860ADA-D363-4D51-B80E-E30FB118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11A29F61-1A7C-46D5-8452-A0A806C10673}"/>
              </a:ext>
            </a:extLst>
          </p:cNvPr>
          <p:cNvGraphicFramePr>
            <a:graphicFrameLocks noGrp="1"/>
          </p:cNvGraphicFramePr>
          <p:nvPr>
            <p:extLst>
              <p:ext uri="{D42A27DB-BD31-4B8C-83A1-F6EECF244321}">
                <p14:modId xmlns:p14="http://schemas.microsoft.com/office/powerpoint/2010/main" val="943110470"/>
              </p:ext>
            </p:extLst>
          </p:nvPr>
        </p:nvGraphicFramePr>
        <p:xfrm>
          <a:off x="649358" y="2495500"/>
          <a:ext cx="17188068" cy="7403874"/>
        </p:xfrm>
        <a:graphic>
          <a:graphicData uri="http://schemas.openxmlformats.org/drawingml/2006/table">
            <a:tbl>
              <a:tblPr firstRow="1" bandRow="1">
                <a:tableStyleId>{9D8484B3-5E8F-47F9-A4E4-BD95AA68AD35}</a:tableStyleId>
              </a:tblPr>
              <a:tblGrid>
                <a:gridCol w="1793876">
                  <a:extLst>
                    <a:ext uri="{9D8B030D-6E8A-4147-A177-3AD203B41FA5}">
                      <a16:colId xmlns:a16="http://schemas.microsoft.com/office/drawing/2014/main" val="3616120974"/>
                    </a:ext>
                  </a:extLst>
                </a:gridCol>
                <a:gridCol w="1413557">
                  <a:extLst>
                    <a:ext uri="{9D8B030D-6E8A-4147-A177-3AD203B41FA5}">
                      <a16:colId xmlns:a16="http://schemas.microsoft.com/office/drawing/2014/main" val="2508163392"/>
                    </a:ext>
                  </a:extLst>
                </a:gridCol>
                <a:gridCol w="1657165">
                  <a:extLst>
                    <a:ext uri="{9D8B030D-6E8A-4147-A177-3AD203B41FA5}">
                      <a16:colId xmlns:a16="http://schemas.microsoft.com/office/drawing/2014/main" val="2294805430"/>
                    </a:ext>
                  </a:extLst>
                </a:gridCol>
                <a:gridCol w="1663872">
                  <a:extLst>
                    <a:ext uri="{9D8B030D-6E8A-4147-A177-3AD203B41FA5}">
                      <a16:colId xmlns:a16="http://schemas.microsoft.com/office/drawing/2014/main" val="2151436351"/>
                    </a:ext>
                  </a:extLst>
                </a:gridCol>
                <a:gridCol w="1826200">
                  <a:extLst>
                    <a:ext uri="{9D8B030D-6E8A-4147-A177-3AD203B41FA5}">
                      <a16:colId xmlns:a16="http://schemas.microsoft.com/office/drawing/2014/main" val="807679792"/>
                    </a:ext>
                  </a:extLst>
                </a:gridCol>
                <a:gridCol w="2191441">
                  <a:extLst>
                    <a:ext uri="{9D8B030D-6E8A-4147-A177-3AD203B41FA5}">
                      <a16:colId xmlns:a16="http://schemas.microsoft.com/office/drawing/2014/main" val="3878845398"/>
                    </a:ext>
                  </a:extLst>
                </a:gridCol>
                <a:gridCol w="2321748">
                  <a:extLst>
                    <a:ext uri="{9D8B030D-6E8A-4147-A177-3AD203B41FA5}">
                      <a16:colId xmlns:a16="http://schemas.microsoft.com/office/drawing/2014/main" val="418134414"/>
                    </a:ext>
                  </a:extLst>
                </a:gridCol>
                <a:gridCol w="2796209">
                  <a:extLst>
                    <a:ext uri="{9D8B030D-6E8A-4147-A177-3AD203B41FA5}">
                      <a16:colId xmlns:a16="http://schemas.microsoft.com/office/drawing/2014/main" val="54960805"/>
                    </a:ext>
                  </a:extLst>
                </a:gridCol>
                <a:gridCol w="1524000">
                  <a:extLst>
                    <a:ext uri="{9D8B030D-6E8A-4147-A177-3AD203B41FA5}">
                      <a16:colId xmlns:a16="http://schemas.microsoft.com/office/drawing/2014/main" val="710999052"/>
                    </a:ext>
                  </a:extLst>
                </a:gridCol>
              </a:tblGrid>
              <a:tr h="1233979">
                <a:tc>
                  <a:txBody>
                    <a:bodyPr/>
                    <a:lstStyle/>
                    <a:p>
                      <a:pPr algn="ctr" fontAlgn="ctr"/>
                      <a:r>
                        <a:rPr lang="en-US" sz="2800" dirty="0">
                          <a:effectLst/>
                          <a:latin typeface="Oswald" panose="00000500000000000000" pitchFamily="2" charset="0"/>
                        </a:rPr>
                        <a:t>embeddings</a:t>
                      </a:r>
                    </a:p>
                  </a:txBody>
                  <a:tcPr marL="50800" marR="50800" marT="25400" marB="25400" anchor="ctr"/>
                </a:tc>
                <a:tc>
                  <a:txBody>
                    <a:bodyPr/>
                    <a:lstStyle/>
                    <a:p>
                      <a:pPr algn="ctr" fontAlgn="ctr"/>
                      <a:r>
                        <a:rPr lang="en-US" sz="2800" dirty="0">
                          <a:effectLst/>
                          <a:latin typeface="Oswald" panose="00000500000000000000" pitchFamily="2" charset="0"/>
                        </a:rPr>
                        <a:t>prices</a:t>
                      </a:r>
                    </a:p>
                  </a:txBody>
                  <a:tcPr marL="50800" marR="50800" marT="25400" marB="25400" anchor="ctr"/>
                </a:tc>
                <a:tc>
                  <a:txBody>
                    <a:bodyPr/>
                    <a:lstStyle/>
                    <a:p>
                      <a:pPr algn="ctr" fontAlgn="ctr"/>
                      <a:r>
                        <a:rPr lang="en-US" sz="2800" dirty="0">
                          <a:effectLst/>
                          <a:latin typeface="Oswald" panose="00000500000000000000" pitchFamily="2" charset="0"/>
                        </a:rPr>
                        <a:t>brands</a:t>
                      </a:r>
                    </a:p>
                  </a:txBody>
                  <a:tcPr marL="50800" marR="50800" marT="25400" marB="25400" anchor="ctr"/>
                </a:tc>
                <a:tc>
                  <a:txBody>
                    <a:bodyPr/>
                    <a:lstStyle/>
                    <a:p>
                      <a:pPr algn="ctr" fontAlgn="ctr"/>
                      <a:r>
                        <a:rPr lang="en-US" sz="2800" dirty="0" err="1">
                          <a:effectLst/>
                          <a:latin typeface="Oswald" panose="00000500000000000000" pitchFamily="2" charset="0"/>
                        </a:rPr>
                        <a:t>gtin</a:t>
                      </a:r>
                      <a:endParaRPr lang="en-US" sz="2800" dirty="0">
                        <a:effectLst/>
                        <a:latin typeface="Oswald" panose="00000500000000000000" pitchFamily="2" charset="0"/>
                      </a:endParaRPr>
                    </a:p>
                  </a:txBody>
                  <a:tcPr marL="50800" marR="50800" marT="25400" marB="25400" anchor="ctr"/>
                </a:tc>
                <a:tc>
                  <a:txBody>
                    <a:bodyPr/>
                    <a:lstStyle/>
                    <a:p>
                      <a:pPr algn="ctr" fontAlgn="ctr"/>
                      <a:r>
                        <a:rPr lang="en-US" sz="2800" dirty="0">
                          <a:effectLst/>
                          <a:latin typeface="Oswald" panose="00000500000000000000" pitchFamily="2" charset="0"/>
                        </a:rPr>
                        <a:t>eps</a:t>
                      </a:r>
                    </a:p>
                  </a:txBody>
                  <a:tcPr marL="50800" marR="50800" marT="25400" marB="25400" anchor="ctr"/>
                </a:tc>
                <a:tc>
                  <a:txBody>
                    <a:bodyPr/>
                    <a:lstStyle/>
                    <a:p>
                      <a:pPr algn="ctr" fontAlgn="ctr"/>
                      <a:r>
                        <a:rPr lang="en-US" sz="2800" dirty="0" err="1">
                          <a:effectLst/>
                          <a:latin typeface="Oswald" panose="00000500000000000000" pitchFamily="2" charset="0"/>
                        </a:rPr>
                        <a:t>min_samples</a:t>
                      </a:r>
                      <a:endParaRPr lang="en-US" sz="2800" dirty="0">
                        <a:effectLst/>
                        <a:latin typeface="Oswald" panose="00000500000000000000" pitchFamily="2" charset="0"/>
                      </a:endParaRPr>
                    </a:p>
                  </a:txBody>
                  <a:tcPr marL="50800" marR="50800" marT="25400" marB="25400" anchor="ctr"/>
                </a:tc>
                <a:tc>
                  <a:txBody>
                    <a:bodyPr/>
                    <a:lstStyle/>
                    <a:p>
                      <a:pPr algn="ctr" fontAlgn="ctr"/>
                      <a:r>
                        <a:rPr lang="en-US" sz="2800" dirty="0" err="1">
                          <a:effectLst/>
                          <a:latin typeface="Oswald" panose="00000500000000000000" pitchFamily="2" charset="0"/>
                        </a:rPr>
                        <a:t>silhouette_score</a:t>
                      </a:r>
                      <a:endParaRPr lang="en-US" sz="2800" dirty="0">
                        <a:effectLst/>
                        <a:latin typeface="Oswald" panose="00000500000000000000" pitchFamily="2" charset="0"/>
                      </a:endParaRPr>
                    </a:p>
                  </a:txBody>
                  <a:tcPr marL="50800" marR="50800" marT="25400" marB="25400" anchor="ctr"/>
                </a:tc>
                <a:tc>
                  <a:txBody>
                    <a:bodyPr/>
                    <a:lstStyle/>
                    <a:p>
                      <a:pPr algn="ctr" fontAlgn="ctr"/>
                      <a:r>
                        <a:rPr lang="en-US" sz="2800" dirty="0" err="1">
                          <a:effectLst/>
                          <a:latin typeface="Oswald" panose="00000500000000000000" pitchFamily="2" charset="0"/>
                        </a:rPr>
                        <a:t>davies_bouldin_score</a:t>
                      </a:r>
                      <a:endParaRPr lang="en-US" sz="2800" dirty="0">
                        <a:effectLst/>
                        <a:latin typeface="Oswald" panose="00000500000000000000" pitchFamily="2" charset="0"/>
                      </a:endParaRPr>
                    </a:p>
                  </a:txBody>
                  <a:tcPr marL="50800" marR="50800" marT="25400" marB="25400" anchor="ctr"/>
                </a:tc>
                <a:tc>
                  <a:txBody>
                    <a:bodyPr/>
                    <a:lstStyle/>
                    <a:p>
                      <a:pPr algn="ctr" fontAlgn="ctr"/>
                      <a:r>
                        <a:rPr lang="en-US" sz="2800" dirty="0" err="1">
                          <a:effectLst/>
                          <a:latin typeface="Oswald" panose="00000500000000000000" pitchFamily="2" charset="0"/>
                        </a:rPr>
                        <a:t>noise_ratio</a:t>
                      </a:r>
                      <a:endParaRPr lang="en-US" sz="2800" dirty="0">
                        <a:effectLst/>
                        <a:latin typeface="Oswald" panose="00000500000000000000" pitchFamily="2" charset="0"/>
                      </a:endParaRPr>
                    </a:p>
                  </a:txBody>
                  <a:tcPr marL="50800" marR="50800" marT="25400" marB="25400" anchor="ctr"/>
                </a:tc>
                <a:extLst>
                  <a:ext uri="{0D108BD9-81ED-4DB2-BD59-A6C34878D82A}">
                    <a16:rowId xmlns:a16="http://schemas.microsoft.com/office/drawing/2014/main" val="2108527772"/>
                  </a:ext>
                </a:extLst>
              </a:tr>
              <a:tr h="1233979">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dirty="0">
                          <a:effectLst/>
                          <a:latin typeface="Montserrat" panose="00000500000000000000" pitchFamily="2" charset="0"/>
                        </a:rPr>
                        <a:t>True</a:t>
                      </a:r>
                    </a:p>
                  </a:txBody>
                  <a:tcPr marL="50800" marR="50800" marT="25400" marB="25400" anchor="ctr"/>
                </a:tc>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4.0</a:t>
                      </a:r>
                    </a:p>
                  </a:txBody>
                  <a:tcPr marL="50800" marR="50800" marT="25400" marB="25400" anchor="ctr"/>
                </a:tc>
                <a:tc>
                  <a:txBody>
                    <a:bodyPr/>
                    <a:lstStyle/>
                    <a:p>
                      <a:pPr algn="ctr"/>
                      <a:r>
                        <a:rPr lang="en-US" sz="2800" dirty="0">
                          <a:effectLst/>
                          <a:latin typeface="Montserrat" panose="00000500000000000000" pitchFamily="2" charset="0"/>
                        </a:rPr>
                        <a:t>2</a:t>
                      </a:r>
                    </a:p>
                  </a:txBody>
                  <a:tcPr marL="50800" marR="50800" marT="25400" marB="25400" anchor="ctr"/>
                </a:tc>
                <a:tc>
                  <a:txBody>
                    <a:bodyPr/>
                    <a:lstStyle/>
                    <a:p>
                      <a:pPr algn="ctr"/>
                      <a:r>
                        <a:rPr lang="en-US" sz="2800" dirty="0">
                          <a:effectLst/>
                          <a:latin typeface="Montserrat" panose="00000500000000000000" pitchFamily="2" charset="0"/>
                        </a:rPr>
                        <a:t>0.51</a:t>
                      </a:r>
                    </a:p>
                  </a:txBody>
                  <a:tcPr marL="50800" marR="50800" marT="25400" marB="25400" anchor="ctr"/>
                </a:tc>
                <a:tc>
                  <a:txBody>
                    <a:bodyPr/>
                    <a:lstStyle/>
                    <a:p>
                      <a:pPr algn="ctr"/>
                      <a:r>
                        <a:rPr lang="en-US" sz="2800" dirty="0">
                          <a:effectLst/>
                          <a:latin typeface="Montserrat" panose="00000500000000000000" pitchFamily="2" charset="0"/>
                        </a:rPr>
                        <a:t>0.74</a:t>
                      </a:r>
                    </a:p>
                  </a:txBody>
                  <a:tcPr marL="50800" marR="50800" marT="25400" marB="25400" anchor="ctr"/>
                </a:tc>
                <a:tc>
                  <a:txBody>
                    <a:bodyPr/>
                    <a:lstStyle/>
                    <a:p>
                      <a:pPr algn="ctr"/>
                      <a:r>
                        <a:rPr lang="en-US" sz="2800" dirty="0">
                          <a:effectLst/>
                          <a:latin typeface="Montserrat" panose="00000500000000000000" pitchFamily="2" charset="0"/>
                        </a:rPr>
                        <a:t>0.80</a:t>
                      </a:r>
                    </a:p>
                  </a:txBody>
                  <a:tcPr marL="50800" marR="50800" marT="25400" marB="25400" anchor="ctr"/>
                </a:tc>
                <a:extLst>
                  <a:ext uri="{0D108BD9-81ED-4DB2-BD59-A6C34878D82A}">
                    <a16:rowId xmlns:a16="http://schemas.microsoft.com/office/drawing/2014/main" val="3067173365"/>
                  </a:ext>
                </a:extLst>
              </a:tr>
              <a:tr h="1233979">
                <a:tc>
                  <a:txBody>
                    <a:bodyPr/>
                    <a:lstStyle/>
                    <a:p>
                      <a:pPr algn="ctr"/>
                      <a:r>
                        <a:rPr lang="en-US" sz="2800" dirty="0">
                          <a:effectLst/>
                          <a:latin typeface="Montserrat" panose="00000500000000000000" pitchFamily="2" charset="0"/>
                        </a:rPr>
                        <a:t>False</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True</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True</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False</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4.2</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2</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0.50</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0.72</a:t>
                      </a:r>
                    </a:p>
                  </a:txBody>
                  <a:tcPr marL="50800" marR="50800" marT="25400" marB="25400" anchor="ctr">
                    <a:solidFill>
                      <a:srgbClr val="FFE900"/>
                    </a:solidFill>
                  </a:tcPr>
                </a:tc>
                <a:tc>
                  <a:txBody>
                    <a:bodyPr/>
                    <a:lstStyle/>
                    <a:p>
                      <a:pPr algn="ctr"/>
                      <a:r>
                        <a:rPr lang="en-US" sz="2800" dirty="0">
                          <a:effectLst/>
                          <a:latin typeface="Montserrat" panose="00000500000000000000" pitchFamily="2" charset="0"/>
                        </a:rPr>
                        <a:t>0.80</a:t>
                      </a:r>
                    </a:p>
                  </a:txBody>
                  <a:tcPr marL="50800" marR="50800" marT="25400" marB="25400" anchor="ctr">
                    <a:solidFill>
                      <a:srgbClr val="FFE900"/>
                    </a:solidFill>
                  </a:tcPr>
                </a:tc>
                <a:extLst>
                  <a:ext uri="{0D108BD9-81ED-4DB2-BD59-A6C34878D82A}">
                    <a16:rowId xmlns:a16="http://schemas.microsoft.com/office/drawing/2014/main" val="3071293391"/>
                  </a:ext>
                </a:extLst>
              </a:tr>
              <a:tr h="1233979">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False</a:t>
                      </a:r>
                    </a:p>
                  </a:txBody>
                  <a:tcPr marL="50800" marR="50800" marT="25400" marB="25400" anchor="ctr"/>
                </a:tc>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dirty="0">
                          <a:effectLst/>
                          <a:latin typeface="Montserrat" panose="00000500000000000000" pitchFamily="2" charset="0"/>
                        </a:rPr>
                        <a:t>4.0</a:t>
                      </a:r>
                    </a:p>
                  </a:txBody>
                  <a:tcPr marL="50800" marR="50800" marT="25400" marB="25400" anchor="ctr"/>
                </a:tc>
                <a:tc>
                  <a:txBody>
                    <a:bodyPr/>
                    <a:lstStyle/>
                    <a:p>
                      <a:pPr algn="ctr"/>
                      <a:r>
                        <a:rPr lang="en-US" sz="2800" dirty="0">
                          <a:effectLst/>
                          <a:latin typeface="Montserrat" panose="00000500000000000000" pitchFamily="2" charset="0"/>
                        </a:rPr>
                        <a:t>2</a:t>
                      </a:r>
                    </a:p>
                  </a:txBody>
                  <a:tcPr marL="50800" marR="50800" marT="25400" marB="25400" anchor="ctr"/>
                </a:tc>
                <a:tc>
                  <a:txBody>
                    <a:bodyPr/>
                    <a:lstStyle/>
                    <a:p>
                      <a:pPr algn="ctr"/>
                      <a:r>
                        <a:rPr lang="en-US" sz="2800" dirty="0">
                          <a:effectLst/>
                          <a:latin typeface="Montserrat" panose="00000500000000000000" pitchFamily="2" charset="0"/>
                        </a:rPr>
                        <a:t>0.50</a:t>
                      </a:r>
                    </a:p>
                  </a:txBody>
                  <a:tcPr marL="50800" marR="50800" marT="25400" marB="25400" anchor="ctr"/>
                </a:tc>
                <a:tc>
                  <a:txBody>
                    <a:bodyPr/>
                    <a:lstStyle/>
                    <a:p>
                      <a:pPr algn="ctr"/>
                      <a:r>
                        <a:rPr lang="en-US" sz="2800" dirty="0">
                          <a:effectLst/>
                          <a:latin typeface="Montserrat" panose="00000500000000000000" pitchFamily="2" charset="0"/>
                        </a:rPr>
                        <a:t>0.78</a:t>
                      </a:r>
                    </a:p>
                  </a:txBody>
                  <a:tcPr marL="50800" marR="50800" marT="25400" marB="25400" anchor="ctr"/>
                </a:tc>
                <a:tc>
                  <a:txBody>
                    <a:bodyPr/>
                    <a:lstStyle/>
                    <a:p>
                      <a:pPr algn="ctr"/>
                      <a:r>
                        <a:rPr lang="en-US" sz="2800" dirty="0">
                          <a:effectLst/>
                          <a:latin typeface="Montserrat" panose="00000500000000000000" pitchFamily="2" charset="0"/>
                        </a:rPr>
                        <a:t>0.80</a:t>
                      </a:r>
                    </a:p>
                  </a:txBody>
                  <a:tcPr marL="50800" marR="50800" marT="25400" marB="25400" anchor="ctr"/>
                </a:tc>
                <a:extLst>
                  <a:ext uri="{0D108BD9-81ED-4DB2-BD59-A6C34878D82A}">
                    <a16:rowId xmlns:a16="http://schemas.microsoft.com/office/drawing/2014/main" val="188630741"/>
                  </a:ext>
                </a:extLst>
              </a:tr>
              <a:tr h="1233979">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True</a:t>
                      </a:r>
                    </a:p>
                  </a:txBody>
                  <a:tcPr marL="50800" marR="50800" marT="25400" marB="25400" anchor="ctr"/>
                </a:tc>
                <a:tc>
                  <a:txBody>
                    <a:bodyPr/>
                    <a:lstStyle/>
                    <a:p>
                      <a:pPr algn="ctr"/>
                      <a:r>
                        <a:rPr lang="en-US" sz="280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4.2</a:t>
                      </a:r>
                    </a:p>
                  </a:txBody>
                  <a:tcPr marL="50800" marR="50800" marT="25400" marB="25400" anchor="ctr"/>
                </a:tc>
                <a:tc>
                  <a:txBody>
                    <a:bodyPr/>
                    <a:lstStyle/>
                    <a:p>
                      <a:pPr algn="ctr"/>
                      <a:r>
                        <a:rPr lang="en-US" sz="2800" dirty="0">
                          <a:effectLst/>
                          <a:latin typeface="Montserrat" panose="00000500000000000000" pitchFamily="2" charset="0"/>
                        </a:rPr>
                        <a:t>2</a:t>
                      </a:r>
                    </a:p>
                  </a:txBody>
                  <a:tcPr marL="50800" marR="50800" marT="25400" marB="25400" anchor="ctr"/>
                </a:tc>
                <a:tc>
                  <a:txBody>
                    <a:bodyPr/>
                    <a:lstStyle/>
                    <a:p>
                      <a:pPr algn="ctr"/>
                      <a:r>
                        <a:rPr lang="en-US" sz="2800" dirty="0">
                          <a:effectLst/>
                          <a:latin typeface="Montserrat" panose="00000500000000000000" pitchFamily="2" charset="0"/>
                        </a:rPr>
                        <a:t>0.50</a:t>
                      </a:r>
                    </a:p>
                  </a:txBody>
                  <a:tcPr marL="50800" marR="50800" marT="25400" marB="25400" anchor="ctr"/>
                </a:tc>
                <a:tc>
                  <a:txBody>
                    <a:bodyPr/>
                    <a:lstStyle/>
                    <a:p>
                      <a:pPr algn="ctr"/>
                      <a:r>
                        <a:rPr lang="en-US" sz="2800" dirty="0">
                          <a:effectLst/>
                          <a:latin typeface="Montserrat" panose="00000500000000000000" pitchFamily="2" charset="0"/>
                        </a:rPr>
                        <a:t>0.73</a:t>
                      </a:r>
                    </a:p>
                  </a:txBody>
                  <a:tcPr marL="50800" marR="50800" marT="25400" marB="25400" anchor="ctr"/>
                </a:tc>
                <a:tc>
                  <a:txBody>
                    <a:bodyPr/>
                    <a:lstStyle/>
                    <a:p>
                      <a:pPr algn="ctr"/>
                      <a:r>
                        <a:rPr lang="en-US" sz="2800" dirty="0">
                          <a:effectLst/>
                          <a:latin typeface="Montserrat" panose="00000500000000000000" pitchFamily="2" charset="0"/>
                        </a:rPr>
                        <a:t>0.79</a:t>
                      </a:r>
                    </a:p>
                  </a:txBody>
                  <a:tcPr marL="50800" marR="50800" marT="25400" marB="25400" anchor="ctr"/>
                </a:tc>
                <a:extLst>
                  <a:ext uri="{0D108BD9-81ED-4DB2-BD59-A6C34878D82A}">
                    <a16:rowId xmlns:a16="http://schemas.microsoft.com/office/drawing/2014/main" val="2437630018"/>
                  </a:ext>
                </a:extLst>
              </a:tr>
              <a:tr h="1233979">
                <a:tc>
                  <a:txBody>
                    <a:bodyPr/>
                    <a:lstStyle/>
                    <a:p>
                      <a:pPr algn="ctr"/>
                      <a:r>
                        <a:rPr lang="en-US" sz="2800" dirty="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True</a:t>
                      </a:r>
                    </a:p>
                  </a:txBody>
                  <a:tcPr marL="50800" marR="50800" marT="25400" marB="25400" anchor="ctr"/>
                </a:tc>
                <a:tc>
                  <a:txBody>
                    <a:bodyPr/>
                    <a:lstStyle/>
                    <a:p>
                      <a:pPr algn="ctr"/>
                      <a:r>
                        <a:rPr lang="en-US" sz="2800">
                          <a:effectLst/>
                          <a:latin typeface="Montserrat" panose="00000500000000000000" pitchFamily="2" charset="0"/>
                        </a:rPr>
                        <a:t>False</a:t>
                      </a:r>
                    </a:p>
                  </a:txBody>
                  <a:tcPr marL="50800" marR="50800" marT="25400" marB="25400" anchor="ctr"/>
                </a:tc>
                <a:tc>
                  <a:txBody>
                    <a:bodyPr/>
                    <a:lstStyle/>
                    <a:p>
                      <a:pPr algn="ctr"/>
                      <a:r>
                        <a:rPr lang="en-US" sz="2800">
                          <a:effectLst/>
                          <a:latin typeface="Montserrat" panose="00000500000000000000" pitchFamily="2" charset="0"/>
                        </a:rPr>
                        <a:t>True</a:t>
                      </a:r>
                    </a:p>
                  </a:txBody>
                  <a:tcPr marL="50800" marR="50800" marT="25400" marB="25400" anchor="ctr"/>
                </a:tc>
                <a:tc>
                  <a:txBody>
                    <a:bodyPr/>
                    <a:lstStyle/>
                    <a:p>
                      <a:pPr algn="ctr"/>
                      <a:r>
                        <a:rPr lang="en-US" sz="2800">
                          <a:effectLst/>
                          <a:latin typeface="Montserrat" panose="00000500000000000000" pitchFamily="2" charset="0"/>
                        </a:rPr>
                        <a:t>4.1</a:t>
                      </a:r>
                    </a:p>
                  </a:txBody>
                  <a:tcPr marL="50800" marR="50800" marT="25400" marB="25400" anchor="ctr"/>
                </a:tc>
                <a:tc>
                  <a:txBody>
                    <a:bodyPr/>
                    <a:lstStyle/>
                    <a:p>
                      <a:pPr algn="ctr"/>
                      <a:r>
                        <a:rPr lang="en-US" sz="2800">
                          <a:effectLst/>
                          <a:latin typeface="Montserrat" panose="00000500000000000000" pitchFamily="2" charset="0"/>
                        </a:rPr>
                        <a:t>2</a:t>
                      </a:r>
                    </a:p>
                  </a:txBody>
                  <a:tcPr marL="50800" marR="50800" marT="25400" marB="25400" anchor="ctr"/>
                </a:tc>
                <a:tc>
                  <a:txBody>
                    <a:bodyPr/>
                    <a:lstStyle/>
                    <a:p>
                      <a:pPr algn="ctr"/>
                      <a:r>
                        <a:rPr lang="en-US" sz="2800" dirty="0">
                          <a:effectLst/>
                          <a:latin typeface="Montserrat" panose="00000500000000000000" pitchFamily="2" charset="0"/>
                        </a:rPr>
                        <a:t>0.49</a:t>
                      </a:r>
                    </a:p>
                  </a:txBody>
                  <a:tcPr marL="50800" marR="50800" marT="25400" marB="25400" anchor="ctr"/>
                </a:tc>
                <a:tc>
                  <a:txBody>
                    <a:bodyPr/>
                    <a:lstStyle/>
                    <a:p>
                      <a:pPr algn="ctr"/>
                      <a:r>
                        <a:rPr lang="en-US" sz="2800" dirty="0">
                          <a:effectLst/>
                          <a:latin typeface="Montserrat" panose="00000500000000000000" pitchFamily="2" charset="0"/>
                        </a:rPr>
                        <a:t>0.74</a:t>
                      </a:r>
                    </a:p>
                  </a:txBody>
                  <a:tcPr marL="50800" marR="50800" marT="25400" marB="25400" anchor="ctr"/>
                </a:tc>
                <a:tc>
                  <a:txBody>
                    <a:bodyPr/>
                    <a:lstStyle/>
                    <a:p>
                      <a:pPr algn="ctr"/>
                      <a:r>
                        <a:rPr lang="en-US" sz="2800" dirty="0">
                          <a:effectLst/>
                          <a:latin typeface="Montserrat" panose="00000500000000000000" pitchFamily="2" charset="0"/>
                        </a:rPr>
                        <a:t>0.80</a:t>
                      </a:r>
                    </a:p>
                  </a:txBody>
                  <a:tcPr marL="50800" marR="50800" marT="25400" marB="25400" anchor="ctr"/>
                </a:tc>
                <a:extLst>
                  <a:ext uri="{0D108BD9-81ED-4DB2-BD59-A6C34878D82A}">
                    <a16:rowId xmlns:a16="http://schemas.microsoft.com/office/drawing/2014/main" val="533270371"/>
                  </a:ext>
                </a:extLst>
              </a:tr>
            </a:tbl>
          </a:graphicData>
        </a:graphic>
      </p:graphicFrame>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7" y="85611"/>
            <a:ext cx="9021300" cy="2365263"/>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a:solidFill>
                  <a:srgbClr val="002F6E"/>
                </a:solidFill>
                <a:latin typeface="Oswald" panose="00000500000000000000" pitchFamily="2" charset="0"/>
              </a:rPr>
              <a:t>DBSCAN</a:t>
            </a:r>
          </a:p>
          <a:p>
            <a:pPr marL="0" marR="0" lvl="0" indent="0" algn="l" rtl="0">
              <a:lnSpc>
                <a:spcPct val="145001"/>
              </a:lnSpc>
              <a:spcBef>
                <a:spcPts val="0"/>
              </a:spcBef>
              <a:spcAft>
                <a:spcPts val="0"/>
              </a:spcAft>
              <a:buNone/>
            </a:pPr>
            <a:r>
              <a:rPr lang="en-US" sz="3600" dirty="0" err="1">
                <a:solidFill>
                  <a:srgbClr val="002F6E"/>
                </a:solidFill>
                <a:latin typeface="+mj-lt"/>
              </a:rPr>
              <a:t>Elección</a:t>
            </a:r>
            <a:r>
              <a:rPr lang="en-US" sz="3600" dirty="0">
                <a:solidFill>
                  <a:srgbClr val="002F6E"/>
                </a:solidFill>
                <a:latin typeface="+mj-lt"/>
              </a:rPr>
              <a:t> de </a:t>
            </a:r>
            <a:r>
              <a:rPr lang="en-US" sz="3600" dirty="0" err="1">
                <a:solidFill>
                  <a:srgbClr val="002F6E"/>
                </a:solidFill>
                <a:latin typeface="+mj-lt"/>
              </a:rPr>
              <a:t>parámetros</a:t>
            </a:r>
            <a:endParaRPr lang="en-US" sz="1200" dirty="0">
              <a:solidFill>
                <a:srgbClr val="002F6E"/>
              </a:solidFill>
              <a:latin typeface="+mj-lt"/>
            </a:endParaRPr>
          </a:p>
        </p:txBody>
      </p:sp>
    </p:spTree>
    <p:extLst>
      <p:ext uri="{BB962C8B-B14F-4D97-AF65-F5344CB8AC3E}">
        <p14:creationId xmlns:p14="http://schemas.microsoft.com/office/powerpoint/2010/main" val="336092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7" y="85611"/>
            <a:ext cx="9021300" cy="3748719"/>
          </a:xfrm>
          <a:prstGeom prst="rect">
            <a:avLst/>
          </a:prstGeom>
          <a:noFill/>
          <a:ln>
            <a:noFill/>
          </a:ln>
        </p:spPr>
        <p:txBody>
          <a:bodyPr spcFirstLastPara="1" wrap="square" lIns="0" tIns="0" rIns="0" bIns="0" anchor="t" anchorCtr="0">
            <a:spAutoFit/>
          </a:bodyPr>
          <a:lstStyle/>
          <a:p>
            <a:pPr>
              <a:lnSpc>
                <a:spcPct val="145001"/>
              </a:lnSpc>
            </a:pPr>
            <a:r>
              <a:rPr lang="en-US" sz="6600" dirty="0">
                <a:solidFill>
                  <a:srgbClr val="002F6E"/>
                </a:solidFill>
                <a:latin typeface="Oswald" panose="00000500000000000000" pitchFamily="2" charset="0"/>
              </a:rPr>
              <a:t>Cluster </a:t>
            </a:r>
            <a:r>
              <a:rPr lang="en-US" sz="6600" dirty="0" err="1">
                <a:solidFill>
                  <a:srgbClr val="002F6E"/>
                </a:solidFill>
                <a:latin typeface="Oswald" panose="00000500000000000000" pitchFamily="2" charset="0"/>
              </a:rPr>
              <a:t>Híbrido</a:t>
            </a:r>
            <a:r>
              <a:rPr lang="en-US" sz="6600" dirty="0">
                <a:solidFill>
                  <a:srgbClr val="002F6E"/>
                </a:solidFill>
                <a:latin typeface="Oswald" panose="00000500000000000000" pitchFamily="2" charset="0"/>
              </a:rPr>
              <a:t> – DBSCAN</a:t>
            </a:r>
          </a:p>
          <a:p>
            <a:pPr>
              <a:lnSpc>
                <a:spcPct val="145001"/>
              </a:lnSpc>
            </a:pPr>
            <a:r>
              <a:rPr lang="en-US" sz="3600" dirty="0" err="1">
                <a:solidFill>
                  <a:srgbClr val="002F6E"/>
                </a:solidFill>
                <a:latin typeface="Montserrat" panose="00000500000000000000" pitchFamily="2" charset="0"/>
              </a:rPr>
              <a:t>Imagenes</a:t>
            </a:r>
            <a:r>
              <a:rPr lang="en-US" sz="3600" dirty="0">
                <a:solidFill>
                  <a:srgbClr val="002F6E"/>
                </a:solidFill>
                <a:latin typeface="Montserrat" panose="00000500000000000000" pitchFamily="2" charset="0"/>
              </a:rPr>
              <a:t> + Marca + </a:t>
            </a:r>
            <a:r>
              <a:rPr lang="en-US" sz="3600" dirty="0" err="1">
                <a:solidFill>
                  <a:srgbClr val="002F6E"/>
                </a:solidFill>
                <a:latin typeface="Montserrat" panose="00000500000000000000" pitchFamily="2" charset="0"/>
              </a:rPr>
              <a:t>Precio</a:t>
            </a:r>
            <a:endParaRPr lang="en-US" sz="3600" dirty="0">
              <a:solidFill>
                <a:srgbClr val="002F6E"/>
              </a:solidFill>
              <a:latin typeface="Montserrat" panose="00000500000000000000" pitchFamily="2" charset="0"/>
            </a:endParaRPr>
          </a:p>
          <a:p>
            <a:pPr marL="0" marR="0" lvl="0" indent="0" algn="l" rtl="0">
              <a:lnSpc>
                <a:spcPct val="145001"/>
              </a:lnSpc>
              <a:spcBef>
                <a:spcPts val="0"/>
              </a:spcBef>
              <a:spcAft>
                <a:spcPts val="0"/>
              </a:spcAft>
              <a:buNone/>
            </a:pPr>
            <a:endParaRPr lang="en-US" sz="6600" dirty="0">
              <a:solidFill>
                <a:srgbClr val="002F6E"/>
              </a:solidFill>
              <a:latin typeface="Oswald" panose="00000500000000000000" pitchFamily="2" charset="0"/>
            </a:endParaRPr>
          </a:p>
        </p:txBody>
      </p:sp>
      <p:pic>
        <p:nvPicPr>
          <p:cNvPr id="3" name="Imagen 2">
            <a:extLst>
              <a:ext uri="{FF2B5EF4-FFF2-40B4-BE49-F238E27FC236}">
                <a16:creationId xmlns:a16="http://schemas.microsoft.com/office/drawing/2014/main" id="{21E878D9-42DA-4A77-8A50-C56132044F86}"/>
              </a:ext>
            </a:extLst>
          </p:cNvPr>
          <p:cNvPicPr>
            <a:picLocks noChangeAspect="1"/>
          </p:cNvPicPr>
          <p:nvPr/>
        </p:nvPicPr>
        <p:blipFill>
          <a:blip r:embed="rId3"/>
          <a:stretch>
            <a:fillRect/>
          </a:stretch>
        </p:blipFill>
        <p:spPr>
          <a:xfrm>
            <a:off x="2738902" y="2467769"/>
            <a:ext cx="12810195" cy="7585835"/>
          </a:xfrm>
          <a:prstGeom prst="rect">
            <a:avLst/>
          </a:prstGeom>
        </p:spPr>
      </p:pic>
    </p:spTree>
    <p:extLst>
      <p:ext uri="{BB962C8B-B14F-4D97-AF65-F5344CB8AC3E}">
        <p14:creationId xmlns:p14="http://schemas.microsoft.com/office/powerpoint/2010/main" val="394562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37"/>
        <p:cNvGrpSpPr/>
        <p:nvPr/>
      </p:nvGrpSpPr>
      <p:grpSpPr>
        <a:xfrm>
          <a:off x="0" y="0"/>
          <a:ext cx="0" cy="0"/>
          <a:chOff x="0" y="0"/>
          <a:chExt cx="0" cy="0"/>
        </a:xfrm>
      </p:grpSpPr>
      <p:cxnSp>
        <p:nvCxnSpPr>
          <p:cNvPr id="138" name="Google Shape;138;p3"/>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39" name="Google Shape;139;p3"/>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40" name="Google Shape;140;p3"/>
          <p:cNvSpPr txBox="1"/>
          <p:nvPr/>
        </p:nvSpPr>
        <p:spPr>
          <a:xfrm>
            <a:off x="2413184" y="4223822"/>
            <a:ext cx="12318716" cy="117467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a:solidFill>
                  <a:srgbClr val="000000"/>
                </a:solidFill>
                <a:latin typeface="Oswald"/>
                <a:ea typeface="Oswald"/>
                <a:cs typeface="Oswald"/>
                <a:sym typeface="Oswald"/>
              </a:rPr>
              <a:t>INTRODUCCIÓN</a:t>
            </a:r>
            <a:endParaRPr/>
          </a:p>
        </p:txBody>
      </p:sp>
      <p:sp>
        <p:nvSpPr>
          <p:cNvPr id="141" name="Google Shape;141;p3"/>
          <p:cNvSpPr txBox="1"/>
          <p:nvPr/>
        </p:nvSpPr>
        <p:spPr>
          <a:xfrm>
            <a:off x="2413184" y="5487651"/>
            <a:ext cx="14496590"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Descripción del problema de negocio seleccionado</a:t>
            </a:r>
          </a:p>
        </p:txBody>
      </p:sp>
      <p:sp>
        <p:nvSpPr>
          <p:cNvPr id="142" name="Google Shape;142;p3"/>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1</a:t>
            </a:r>
            <a:endParaRPr/>
          </a:p>
        </p:txBody>
      </p:sp>
      <p:cxnSp>
        <p:nvCxnSpPr>
          <p:cNvPr id="143" name="Google Shape;143;p3"/>
          <p:cNvCxnSpPr/>
          <p:nvPr/>
        </p:nvCxnSpPr>
        <p:spPr>
          <a:xfrm>
            <a:off x="1732555" y="5114925"/>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4184904-E7D9-4F89-ABEC-96738D3A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ercadolibre Logo - PNG y Vector">
            <a:extLst>
              <a:ext uri="{FF2B5EF4-FFF2-40B4-BE49-F238E27FC236}">
                <a16:creationId xmlns:a16="http://schemas.microsoft.com/office/drawing/2014/main" id="{531D62BC-86B6-4C35-B9CE-F22BE8B22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87;g2d54f33f8c9_5_605">
            <a:extLst>
              <a:ext uri="{FF2B5EF4-FFF2-40B4-BE49-F238E27FC236}">
                <a16:creationId xmlns:a16="http://schemas.microsoft.com/office/drawing/2014/main" id="{F3A72DD3-4079-41B7-8863-A413A842693E}"/>
              </a:ext>
            </a:extLst>
          </p:cNvPr>
          <p:cNvSpPr txBox="1"/>
          <p:nvPr/>
        </p:nvSpPr>
        <p:spPr>
          <a:xfrm>
            <a:off x="813546" y="85611"/>
            <a:ext cx="11206175" cy="3748719"/>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6600" dirty="0" err="1">
                <a:solidFill>
                  <a:srgbClr val="002F6E"/>
                </a:solidFill>
                <a:latin typeface="Oswald" panose="00000500000000000000" pitchFamily="2" charset="0"/>
              </a:rPr>
              <a:t>Ejemplos</a:t>
            </a:r>
            <a:r>
              <a:rPr lang="en-US" sz="6600" dirty="0">
                <a:solidFill>
                  <a:srgbClr val="002F6E"/>
                </a:solidFill>
                <a:latin typeface="Oswald" panose="00000500000000000000" pitchFamily="2" charset="0"/>
              </a:rPr>
              <a:t> de Clusters </a:t>
            </a:r>
            <a:r>
              <a:rPr lang="en-US" sz="6600" dirty="0" err="1">
                <a:solidFill>
                  <a:srgbClr val="002F6E"/>
                </a:solidFill>
                <a:latin typeface="Oswald" panose="00000500000000000000" pitchFamily="2" charset="0"/>
              </a:rPr>
              <a:t>Híbridos</a:t>
            </a:r>
            <a:endParaRPr lang="en-US" sz="6600" dirty="0">
              <a:solidFill>
                <a:srgbClr val="002F6E"/>
              </a:solidFill>
              <a:latin typeface="Oswald" panose="00000500000000000000" pitchFamily="2" charset="0"/>
            </a:endParaRPr>
          </a:p>
          <a:p>
            <a:pPr>
              <a:lnSpc>
                <a:spcPct val="145001"/>
              </a:lnSpc>
            </a:pPr>
            <a:r>
              <a:rPr lang="en-US" sz="3600" dirty="0" err="1">
                <a:solidFill>
                  <a:srgbClr val="002F6E"/>
                </a:solidFill>
                <a:latin typeface="Montserrat" panose="00000500000000000000" pitchFamily="2" charset="0"/>
              </a:rPr>
              <a:t>Imagenes</a:t>
            </a:r>
            <a:r>
              <a:rPr lang="en-US" sz="3600" dirty="0">
                <a:solidFill>
                  <a:srgbClr val="002F6E"/>
                </a:solidFill>
                <a:latin typeface="Montserrat" panose="00000500000000000000" pitchFamily="2" charset="0"/>
              </a:rPr>
              <a:t> + Marca + </a:t>
            </a:r>
            <a:r>
              <a:rPr lang="en-US" sz="3600" dirty="0" err="1">
                <a:solidFill>
                  <a:srgbClr val="002F6E"/>
                </a:solidFill>
                <a:latin typeface="Montserrat" panose="00000500000000000000" pitchFamily="2" charset="0"/>
              </a:rPr>
              <a:t>Precio</a:t>
            </a:r>
            <a:endParaRPr lang="en-US" sz="3600" dirty="0">
              <a:solidFill>
                <a:srgbClr val="002F6E"/>
              </a:solidFill>
              <a:latin typeface="Montserrat" panose="00000500000000000000" pitchFamily="2" charset="0"/>
            </a:endParaRPr>
          </a:p>
          <a:p>
            <a:pPr marL="0" marR="0" lvl="0" indent="0" algn="l" rtl="0">
              <a:lnSpc>
                <a:spcPct val="145001"/>
              </a:lnSpc>
              <a:spcBef>
                <a:spcPts val="0"/>
              </a:spcBef>
              <a:spcAft>
                <a:spcPts val="0"/>
              </a:spcAft>
              <a:buNone/>
            </a:pPr>
            <a:endParaRPr lang="en-US" sz="6600" dirty="0">
              <a:solidFill>
                <a:srgbClr val="002F6E"/>
              </a:solidFill>
              <a:latin typeface="Oswald" panose="00000500000000000000" pitchFamily="2" charset="0"/>
            </a:endParaRPr>
          </a:p>
        </p:txBody>
      </p:sp>
      <p:pic>
        <p:nvPicPr>
          <p:cNvPr id="4" name="Imagen 3">
            <a:extLst>
              <a:ext uri="{FF2B5EF4-FFF2-40B4-BE49-F238E27FC236}">
                <a16:creationId xmlns:a16="http://schemas.microsoft.com/office/drawing/2014/main" id="{21A76A6E-7B1B-40B6-BF3D-0048AD41D250}"/>
              </a:ext>
            </a:extLst>
          </p:cNvPr>
          <p:cNvPicPr>
            <a:picLocks noChangeAspect="1"/>
          </p:cNvPicPr>
          <p:nvPr/>
        </p:nvPicPr>
        <p:blipFill>
          <a:blip r:embed="rId3"/>
          <a:stretch>
            <a:fillRect/>
          </a:stretch>
        </p:blipFill>
        <p:spPr>
          <a:xfrm>
            <a:off x="1203931" y="2845538"/>
            <a:ext cx="7162887" cy="2680619"/>
          </a:xfrm>
          <a:prstGeom prst="rect">
            <a:avLst/>
          </a:prstGeom>
        </p:spPr>
      </p:pic>
      <p:pic>
        <p:nvPicPr>
          <p:cNvPr id="10" name="Imagen 9">
            <a:extLst>
              <a:ext uri="{FF2B5EF4-FFF2-40B4-BE49-F238E27FC236}">
                <a16:creationId xmlns:a16="http://schemas.microsoft.com/office/drawing/2014/main" id="{81580339-DA4E-4882-93B3-EC1012B10AF3}"/>
              </a:ext>
            </a:extLst>
          </p:cNvPr>
          <p:cNvPicPr>
            <a:picLocks noChangeAspect="1"/>
          </p:cNvPicPr>
          <p:nvPr/>
        </p:nvPicPr>
        <p:blipFill>
          <a:blip r:embed="rId4"/>
          <a:stretch>
            <a:fillRect/>
          </a:stretch>
        </p:blipFill>
        <p:spPr>
          <a:xfrm>
            <a:off x="1203932" y="6015305"/>
            <a:ext cx="7159530" cy="2838865"/>
          </a:xfrm>
          <a:prstGeom prst="rect">
            <a:avLst/>
          </a:prstGeom>
        </p:spPr>
      </p:pic>
      <p:pic>
        <p:nvPicPr>
          <p:cNvPr id="12" name="Imagen 11">
            <a:extLst>
              <a:ext uri="{FF2B5EF4-FFF2-40B4-BE49-F238E27FC236}">
                <a16:creationId xmlns:a16="http://schemas.microsoft.com/office/drawing/2014/main" id="{A00CCC51-B547-4EAF-B1B0-64DC58F99417}"/>
              </a:ext>
            </a:extLst>
          </p:cNvPr>
          <p:cNvPicPr>
            <a:picLocks noChangeAspect="1"/>
          </p:cNvPicPr>
          <p:nvPr/>
        </p:nvPicPr>
        <p:blipFill>
          <a:blip r:embed="rId5"/>
          <a:stretch>
            <a:fillRect/>
          </a:stretch>
        </p:blipFill>
        <p:spPr>
          <a:xfrm>
            <a:off x="9329529" y="6015305"/>
            <a:ext cx="7671646" cy="2969669"/>
          </a:xfrm>
          <a:prstGeom prst="rect">
            <a:avLst/>
          </a:prstGeom>
        </p:spPr>
      </p:pic>
      <p:pic>
        <p:nvPicPr>
          <p:cNvPr id="14" name="Imagen 13">
            <a:extLst>
              <a:ext uri="{FF2B5EF4-FFF2-40B4-BE49-F238E27FC236}">
                <a16:creationId xmlns:a16="http://schemas.microsoft.com/office/drawing/2014/main" id="{D3DD5E36-5DF9-40E9-91FC-5386BDFF38A4}"/>
              </a:ext>
            </a:extLst>
          </p:cNvPr>
          <p:cNvPicPr>
            <a:picLocks noChangeAspect="1"/>
          </p:cNvPicPr>
          <p:nvPr/>
        </p:nvPicPr>
        <p:blipFill>
          <a:blip r:embed="rId6"/>
          <a:stretch>
            <a:fillRect/>
          </a:stretch>
        </p:blipFill>
        <p:spPr>
          <a:xfrm>
            <a:off x="8991159" y="2452061"/>
            <a:ext cx="8092909" cy="3246373"/>
          </a:xfrm>
          <a:prstGeom prst="rect">
            <a:avLst/>
          </a:prstGeom>
        </p:spPr>
      </p:pic>
    </p:spTree>
    <p:extLst>
      <p:ext uri="{BB962C8B-B14F-4D97-AF65-F5344CB8AC3E}">
        <p14:creationId xmlns:p14="http://schemas.microsoft.com/office/powerpoint/2010/main" val="1296563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61"/>
        <p:cNvGrpSpPr/>
        <p:nvPr/>
      </p:nvGrpSpPr>
      <p:grpSpPr>
        <a:xfrm>
          <a:off x="0" y="0"/>
          <a:ext cx="0" cy="0"/>
          <a:chOff x="0" y="0"/>
          <a:chExt cx="0" cy="0"/>
        </a:xfrm>
      </p:grpSpPr>
      <p:cxnSp>
        <p:nvCxnSpPr>
          <p:cNvPr id="462" name="Google Shape;462;p7"/>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463" name="Google Shape;463;p7"/>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464" name="Google Shape;464;p7"/>
          <p:cNvSpPr txBox="1"/>
          <p:nvPr/>
        </p:nvSpPr>
        <p:spPr>
          <a:xfrm>
            <a:off x="2654663" y="4223822"/>
            <a:ext cx="12318600" cy="283154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dirty="0">
                <a:latin typeface="Oswald"/>
                <a:ea typeface="Oswald"/>
                <a:cs typeface="Oswald"/>
                <a:sym typeface="Oswald"/>
              </a:rPr>
              <a:t>CONCLUSIONES</a:t>
            </a:r>
          </a:p>
          <a:p>
            <a:pPr marL="0" marR="0" lvl="0" indent="0" algn="l" rtl="0">
              <a:lnSpc>
                <a:spcPct val="115000"/>
              </a:lnSpc>
              <a:spcBef>
                <a:spcPts val="0"/>
              </a:spcBef>
              <a:spcAft>
                <a:spcPts val="0"/>
              </a:spcAft>
              <a:buNone/>
            </a:pPr>
            <a:r>
              <a:rPr lang="es-ES" sz="8000" dirty="0">
                <a:latin typeface="Oswald"/>
                <a:ea typeface="Oswald"/>
                <a:cs typeface="Oswald"/>
                <a:sym typeface="Oswald"/>
              </a:rPr>
              <a:t>      </a:t>
            </a:r>
            <a:endParaRPr lang="en-US" dirty="0"/>
          </a:p>
        </p:txBody>
      </p:sp>
      <p:sp>
        <p:nvSpPr>
          <p:cNvPr id="465" name="Google Shape;465;p7"/>
          <p:cNvSpPr txBox="1"/>
          <p:nvPr/>
        </p:nvSpPr>
        <p:spPr>
          <a:xfrm>
            <a:off x="2654662" y="5487651"/>
            <a:ext cx="15036990" cy="2297745"/>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s-ES" sz="3799" dirty="0">
                <a:latin typeface="Montserrat"/>
                <a:ea typeface="Montserrat"/>
                <a:cs typeface="Montserrat"/>
                <a:sym typeface="Montserrat"/>
              </a:rPr>
              <a:t>Impacto en la experiencia del usuario</a:t>
            </a:r>
          </a:p>
          <a:p>
            <a:pPr marL="0" lvl="0" indent="0" algn="l" rtl="0">
              <a:lnSpc>
                <a:spcPct val="131008"/>
              </a:lnSpc>
              <a:spcBef>
                <a:spcPts val="0"/>
              </a:spcBef>
              <a:spcAft>
                <a:spcPts val="0"/>
              </a:spcAft>
              <a:buClr>
                <a:schemeClr val="dk1"/>
              </a:buClr>
              <a:buSzPts val="1100"/>
              <a:buFont typeface="Arial"/>
              <a:buNone/>
            </a:pPr>
            <a:r>
              <a:rPr lang="es-ES" sz="3799" dirty="0">
                <a:latin typeface="Montserrat"/>
                <a:ea typeface="Montserrat"/>
                <a:cs typeface="Montserrat"/>
                <a:sym typeface="Montserrat"/>
              </a:rPr>
              <a:t>        </a:t>
            </a:r>
          </a:p>
          <a:p>
            <a:pPr marL="0" lvl="0" indent="0" algn="l" rtl="0">
              <a:lnSpc>
                <a:spcPct val="131008"/>
              </a:lnSpc>
              <a:spcBef>
                <a:spcPts val="0"/>
              </a:spcBef>
              <a:spcAft>
                <a:spcPts val="0"/>
              </a:spcAft>
              <a:buClr>
                <a:schemeClr val="dk1"/>
              </a:buClr>
              <a:buSzPts val="1100"/>
              <a:buFont typeface="Arial"/>
              <a:buNone/>
            </a:pPr>
            <a:r>
              <a:rPr lang="es-ES" sz="3799" dirty="0">
                <a:latin typeface="Montserrat"/>
                <a:ea typeface="Montserrat"/>
                <a:cs typeface="Montserrat"/>
                <a:sym typeface="Montserrat"/>
              </a:rPr>
              <a:t>                                          Propuestas para futuras mejoras</a:t>
            </a:r>
          </a:p>
        </p:txBody>
      </p:sp>
      <p:sp>
        <p:nvSpPr>
          <p:cNvPr id="466" name="Google Shape;466;p7"/>
          <p:cNvSpPr txBox="1"/>
          <p:nvPr/>
        </p:nvSpPr>
        <p:spPr>
          <a:xfrm>
            <a:off x="442957" y="3854852"/>
            <a:ext cx="1728747" cy="286482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dirty="0">
                <a:latin typeface="Oswald"/>
                <a:sym typeface="Oswald"/>
              </a:rPr>
              <a:t>4</a:t>
            </a:r>
            <a:endParaRPr dirty="0"/>
          </a:p>
        </p:txBody>
      </p:sp>
      <p:cxnSp>
        <p:nvCxnSpPr>
          <p:cNvPr id="467" name="Google Shape;467;p7"/>
          <p:cNvCxnSpPr/>
          <p:nvPr/>
        </p:nvCxnSpPr>
        <p:spPr>
          <a:xfrm>
            <a:off x="1952130" y="512445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02926E0-1853-4932-B7A5-B1AD5BC66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83"/>
        <p:cNvGrpSpPr/>
        <p:nvPr/>
      </p:nvGrpSpPr>
      <p:grpSpPr>
        <a:xfrm>
          <a:off x="0" y="0"/>
          <a:ext cx="0" cy="0"/>
          <a:chOff x="0" y="0"/>
          <a:chExt cx="0" cy="0"/>
        </a:xfrm>
      </p:grpSpPr>
      <p:grpSp>
        <p:nvGrpSpPr>
          <p:cNvPr id="384" name="Google Shape;384;g2d54f33f8c9_5_493"/>
          <p:cNvGrpSpPr/>
          <p:nvPr/>
        </p:nvGrpSpPr>
        <p:grpSpPr>
          <a:xfrm>
            <a:off x="0" y="-253165"/>
            <a:ext cx="18288600" cy="3532558"/>
            <a:chOff x="0" y="-66675"/>
            <a:chExt cx="4816592" cy="930355"/>
          </a:xfrm>
        </p:grpSpPr>
        <p:sp>
          <p:nvSpPr>
            <p:cNvPr id="385" name="Google Shape;385;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86" name="Google Shape;386;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7" name="Google Shape;387;g2d54f33f8c9_5_493"/>
          <p:cNvSpPr txBox="1"/>
          <p:nvPr/>
        </p:nvSpPr>
        <p:spPr>
          <a:xfrm>
            <a:off x="1013475" y="488525"/>
            <a:ext cx="16796400" cy="1785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200"/>
              <a:buNone/>
            </a:pPr>
            <a:r>
              <a:rPr lang="en-US" sz="8000">
                <a:solidFill>
                  <a:srgbClr val="FFFDFD"/>
                </a:solidFill>
                <a:latin typeface="Oswald"/>
                <a:ea typeface="Oswald"/>
                <a:cs typeface="Oswald"/>
                <a:sym typeface="Oswald"/>
              </a:rPr>
              <a:t>Tráfico de Migrantes</a:t>
            </a:r>
            <a:endParaRPr sz="8000">
              <a:solidFill>
                <a:srgbClr val="FFFDFD"/>
              </a:solidFill>
              <a:latin typeface="Oswald"/>
              <a:ea typeface="Oswald"/>
              <a:cs typeface="Oswald"/>
              <a:sym typeface="Oswald"/>
            </a:endParaRPr>
          </a:p>
          <a:p>
            <a:pPr marL="0" lvl="0" indent="0" algn="l" rtl="0">
              <a:lnSpc>
                <a:spcPct val="145018"/>
              </a:lnSpc>
              <a:spcBef>
                <a:spcPts val="0"/>
              </a:spcBef>
              <a:spcAft>
                <a:spcPts val="0"/>
              </a:spcAft>
              <a:buSzPts val="1200"/>
              <a:buNone/>
            </a:pPr>
            <a:r>
              <a:rPr lang="en-US" sz="2400">
                <a:solidFill>
                  <a:srgbClr val="FFFDFD"/>
                </a:solidFill>
              </a:rPr>
              <a:t>INGENIERÍA DE PROMPTS ENFOCADO EN EL FENÓMENO CRIMINAL</a:t>
            </a:r>
            <a:endParaRPr sz="8000">
              <a:solidFill>
                <a:srgbClr val="FFFDFD"/>
              </a:solidFill>
              <a:latin typeface="Oswald"/>
              <a:ea typeface="Oswald"/>
              <a:cs typeface="Oswald"/>
              <a:sym typeface="Oswald"/>
            </a:endParaRPr>
          </a:p>
        </p:txBody>
      </p:sp>
      <p:sp>
        <p:nvSpPr>
          <p:cNvPr id="388" name="Google Shape;388;g2d54f33f8c9_5_493"/>
          <p:cNvSpPr txBox="1"/>
          <p:nvPr/>
        </p:nvSpPr>
        <p:spPr>
          <a:xfrm>
            <a:off x="286300" y="4092875"/>
            <a:ext cx="3999000" cy="5409600"/>
          </a:xfrm>
          <a:prstGeom prst="rect">
            <a:avLst/>
          </a:prstGeom>
          <a:noFill/>
          <a:ln>
            <a:noFill/>
          </a:ln>
        </p:spPr>
        <p:txBody>
          <a:bodyPr spcFirstLastPara="1" wrap="square" lIns="0" tIns="0" rIns="0" bIns="0" anchor="t" anchorCtr="0">
            <a:spAutoFit/>
          </a:bodyPr>
          <a:lstStyle/>
          <a:p>
            <a:pPr marL="0" marR="0" lvl="0" indent="0" algn="just" rtl="0">
              <a:lnSpc>
                <a:spcPct val="131034"/>
              </a:lnSpc>
              <a:spcBef>
                <a:spcPts val="0"/>
              </a:spcBef>
              <a:spcAft>
                <a:spcPts val="0"/>
              </a:spcAft>
              <a:buNone/>
            </a:pPr>
            <a:r>
              <a:rPr lang="en-US" sz="1600">
                <a:latin typeface="Montserrat"/>
                <a:ea typeface="Montserrat"/>
                <a:cs typeface="Montserrat"/>
                <a:sym typeface="Montserrat"/>
              </a:rPr>
              <a:t>¿El relato de los hechos describe un delito de tráfico de migrantes que se haya o se esté materializado?.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Si no es un hecho materializado y solo se refiere a relaciones indirectas, otros delitos, o violaciones a los derechos humanos que no sean un delito de tráfico de migrantes, indicar solamente 'NA'.</a:t>
            </a:r>
            <a:endParaRPr sz="1200"/>
          </a:p>
        </p:txBody>
      </p:sp>
      <p:grpSp>
        <p:nvGrpSpPr>
          <p:cNvPr id="389" name="Google Shape;389;g2d54f33f8c9_5_493"/>
          <p:cNvGrpSpPr/>
          <p:nvPr/>
        </p:nvGrpSpPr>
        <p:grpSpPr>
          <a:xfrm>
            <a:off x="0" y="-253155"/>
            <a:ext cx="18288600" cy="2804648"/>
            <a:chOff x="0" y="-66675"/>
            <a:chExt cx="4816592" cy="930355"/>
          </a:xfrm>
        </p:grpSpPr>
        <p:sp>
          <p:nvSpPr>
            <p:cNvPr id="390" name="Google Shape;390;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91" name="Google Shape;391;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2" name="Google Shape;392;g2d54f33f8c9_5_493"/>
          <p:cNvSpPr txBox="1"/>
          <p:nvPr/>
        </p:nvSpPr>
        <p:spPr>
          <a:xfrm>
            <a:off x="373868" y="3638096"/>
            <a:ext cx="3492600" cy="3387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200" b="1">
                <a:solidFill>
                  <a:schemeClr val="dk1"/>
                </a:solidFill>
                <a:latin typeface="Montserrat"/>
                <a:ea typeface="Montserrat"/>
                <a:cs typeface="Montserrat"/>
                <a:sym typeface="Montserrat"/>
              </a:rPr>
              <a:t>trafico_inmigrantes</a:t>
            </a:r>
            <a:endParaRPr sz="2200" b="1"/>
          </a:p>
        </p:txBody>
      </p:sp>
      <p:cxnSp>
        <p:nvCxnSpPr>
          <p:cNvPr id="393" name="Google Shape;393;g2d54f33f8c9_5_493"/>
          <p:cNvCxnSpPr/>
          <p:nvPr/>
        </p:nvCxnSpPr>
        <p:spPr>
          <a:xfrm rot="-5397367">
            <a:off x="1438518" y="7338415"/>
            <a:ext cx="6267002" cy="0"/>
          </a:xfrm>
          <a:prstGeom prst="straightConnector1">
            <a:avLst/>
          </a:prstGeom>
          <a:noFill/>
          <a:ln w="9525" cap="flat" cmpd="sng">
            <a:solidFill>
              <a:srgbClr val="000000"/>
            </a:solidFill>
            <a:prstDash val="solid"/>
            <a:round/>
            <a:headEnd type="none" w="sm" len="sm"/>
            <a:tailEnd type="none" w="sm" len="sm"/>
          </a:ln>
        </p:spPr>
      </p:cxnSp>
      <p:cxnSp>
        <p:nvCxnSpPr>
          <p:cNvPr id="394" name="Google Shape;394;g2d54f33f8c9_5_493"/>
          <p:cNvCxnSpPr/>
          <p:nvPr/>
        </p:nvCxnSpPr>
        <p:spPr>
          <a:xfrm rot="-5397367">
            <a:off x="10796904" y="7338415"/>
            <a:ext cx="6267002" cy="0"/>
          </a:xfrm>
          <a:prstGeom prst="straightConnector1">
            <a:avLst/>
          </a:prstGeom>
          <a:noFill/>
          <a:ln w="9525" cap="flat" cmpd="sng">
            <a:solidFill>
              <a:srgbClr val="000000"/>
            </a:solidFill>
            <a:prstDash val="solid"/>
            <a:round/>
            <a:headEnd type="none" w="sm" len="sm"/>
            <a:tailEnd type="none" w="sm" len="sm"/>
          </a:ln>
        </p:spPr>
      </p:cxnSp>
      <p:sp>
        <p:nvSpPr>
          <p:cNvPr id="395" name="Google Shape;395;g2d54f33f8c9_5_493"/>
          <p:cNvSpPr txBox="1"/>
          <p:nvPr/>
        </p:nvSpPr>
        <p:spPr>
          <a:xfrm>
            <a:off x="4759763" y="4092875"/>
            <a:ext cx="8983200" cy="57324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 ¿El relato de los hechos tienen relación con el delito de tráfico ilegal de migrantes?, Establece una respuesta entre Sí, No. De ser así, extrae explicitamente del relato cual es dicha relación. No respondas nada más que esta pregunta, no incluyas la pregunta en tu respuesta.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Características del delito de tráfico ilegal de migrantes: Consentimiento: A diferencia de la trata de personas, el tráfico de migrantes implica el consentimiento de los migrantes que desean cruzar las fronteras ilegalmente. Beneficio financiero: Los traficantes de migrantes buscan obtener un beneficio económico o material de sus actividades. Riesgo y explotación: Aunque los migrantes consienten el cruce ilegal, a menudo se encuentran en situaciones peligrosas, sufren abusos y explotación, y enfrentan graves riesgos para su vida y bienestar. Temporalidad: La relación entre el traficante y el migrante generalmente termina una vez que el cruce ilegal de la frontera se ha completado y el traficante ha recibido su pago. Las actividades relacionadas con el tráfico ilegal de migrantes pueden incluir el uso de documentos falsificados, la provisión de transporte y hospedaje, y la facilitación del cruce de fronteras por medios ilegales.</a:t>
            </a:r>
            <a:endParaRPr sz="1600">
              <a:latin typeface="Montserrat"/>
              <a:ea typeface="Montserrat"/>
              <a:cs typeface="Montserrat"/>
              <a:sym typeface="Montserrat"/>
            </a:endParaRPr>
          </a:p>
        </p:txBody>
      </p:sp>
      <p:sp>
        <p:nvSpPr>
          <p:cNvPr id="396" name="Google Shape;396;g2d54f33f8c9_5_493"/>
          <p:cNvSpPr txBox="1"/>
          <p:nvPr/>
        </p:nvSpPr>
        <p:spPr>
          <a:xfrm>
            <a:off x="4771174" y="3592725"/>
            <a:ext cx="4372825"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200"/>
              <a:buNone/>
            </a:pPr>
            <a:r>
              <a:rPr lang="en-US" sz="2200" b="1" dirty="0" err="1">
                <a:solidFill>
                  <a:schemeClr val="dk1"/>
                </a:solidFill>
                <a:latin typeface="Montserrat"/>
                <a:ea typeface="Montserrat"/>
                <a:cs typeface="Montserrat"/>
                <a:sym typeface="Montserrat"/>
              </a:rPr>
              <a:t>relacion_trafico_inmigrantes</a:t>
            </a:r>
            <a:endParaRPr sz="2200" b="1" dirty="0"/>
          </a:p>
        </p:txBody>
      </p:sp>
      <p:sp>
        <p:nvSpPr>
          <p:cNvPr id="397" name="Google Shape;397;g2d54f33f8c9_5_493"/>
          <p:cNvSpPr txBox="1"/>
          <p:nvPr/>
        </p:nvSpPr>
        <p:spPr>
          <a:xfrm>
            <a:off x="14118125" y="4094600"/>
            <a:ext cx="3951000" cy="55518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Extrae la lista de GAO (Grupos Armados Organizados) o GDO (Grupos Delictivos Organizados) mencionados en el relato, separados por comas. GAO (Grupos Armados Organizados) incluyen guerrillas, bandas criminales, narcotraficantes, etc., que operan de manera organizada con diversos fines. GDO (Grupos Delictivos Organizados) son grupos criminales organizados para cometer delitos como tráfico de drogas, personas, extorsión, contrabando, entre otros. Si no se mencionan GAO o GDO, indica solamente 'NA'.</a:t>
            </a:r>
            <a:endParaRPr sz="1600">
              <a:latin typeface="Montserrat"/>
              <a:ea typeface="Montserrat"/>
              <a:cs typeface="Montserrat"/>
              <a:sym typeface="Montserrat"/>
            </a:endParaRPr>
          </a:p>
          <a:p>
            <a:pPr marL="0" lvl="0" indent="0" algn="l" rtl="0">
              <a:lnSpc>
                <a:spcPct val="131034"/>
              </a:lnSpc>
              <a:spcBef>
                <a:spcPts val="0"/>
              </a:spcBef>
              <a:spcAft>
                <a:spcPts val="0"/>
              </a:spcAft>
              <a:buSzPts val="1200"/>
              <a:buNone/>
            </a:pPr>
            <a:endParaRPr sz="2000">
              <a:latin typeface="Montserrat"/>
              <a:ea typeface="Montserrat"/>
              <a:cs typeface="Montserrat"/>
              <a:sym typeface="Montserrat"/>
            </a:endParaRPr>
          </a:p>
          <a:p>
            <a:pPr marL="0" marR="0" lvl="0" indent="0" algn="l" rtl="0">
              <a:lnSpc>
                <a:spcPct val="131034"/>
              </a:lnSpc>
              <a:spcBef>
                <a:spcPts val="0"/>
              </a:spcBef>
              <a:spcAft>
                <a:spcPts val="0"/>
              </a:spcAft>
              <a:buNone/>
            </a:pPr>
            <a:endParaRPr sz="2000">
              <a:latin typeface="Montserrat"/>
              <a:ea typeface="Montserrat"/>
              <a:cs typeface="Montserrat"/>
              <a:sym typeface="Montserrat"/>
            </a:endParaRPr>
          </a:p>
        </p:txBody>
      </p:sp>
      <p:sp>
        <p:nvSpPr>
          <p:cNvPr id="398" name="Google Shape;398;g2d54f33f8c9_5_493"/>
          <p:cNvSpPr txBox="1"/>
          <p:nvPr/>
        </p:nvSpPr>
        <p:spPr>
          <a:xfrm>
            <a:off x="14033014" y="3524726"/>
            <a:ext cx="4187400"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200" b="1" dirty="0" err="1">
                <a:solidFill>
                  <a:schemeClr val="dk1"/>
                </a:solidFill>
                <a:latin typeface="Montserrat"/>
                <a:ea typeface="Montserrat"/>
                <a:cs typeface="Montserrat"/>
                <a:sym typeface="Montserrat"/>
              </a:rPr>
              <a:t>participación_de_gao_o_gdo</a:t>
            </a:r>
            <a:endParaRPr sz="1000" dirty="0"/>
          </a:p>
        </p:txBody>
      </p:sp>
      <p:sp>
        <p:nvSpPr>
          <p:cNvPr id="402" name="Google Shape;402;g2d54f33f8c9_5_49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Tráfico de Migrantes</a:t>
            </a:r>
            <a:endParaRPr sz="1400"/>
          </a:p>
        </p:txBody>
      </p:sp>
      <p:sp>
        <p:nvSpPr>
          <p:cNvPr id="403" name="Google Shape;403;g2d54f33f8c9_5_493"/>
          <p:cNvSpPr txBox="1"/>
          <p:nvPr/>
        </p:nvSpPr>
        <p:spPr>
          <a:xfrm>
            <a:off x="1028700" y="2287500"/>
            <a:ext cx="16659000" cy="9051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200"/>
              <a:buFont typeface="Arial"/>
              <a:buNone/>
            </a:pPr>
            <a:r>
              <a:rPr lang="en-US" sz="2400" dirty="0">
                <a:solidFill>
                  <a:srgbClr val="FFFDFD"/>
                </a:solidFill>
              </a:rPr>
              <a:t>INGENIERÍA DE PROMPTS PARA DEFINIR DE FORMA ANALÍTICA SI UN RELATO HACE PARTE  DEL FENÓMENO CRIMINAL</a:t>
            </a:r>
            <a:endParaRPr sz="2400" dirty="0">
              <a:solidFill>
                <a:srgbClr val="FFFDFD"/>
              </a:solidFill>
            </a:endParaRPr>
          </a:p>
        </p:txBody>
      </p:sp>
      <p:pic>
        <p:nvPicPr>
          <p:cNvPr id="22" name="Picture 2" descr="Mercadolibre Logo - PNG y Vector">
            <a:extLst>
              <a:ext uri="{FF2B5EF4-FFF2-40B4-BE49-F238E27FC236}">
                <a16:creationId xmlns:a16="http://schemas.microsoft.com/office/drawing/2014/main" id="{A888E739-7176-43E1-91EE-DD11DE82E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143"/>
        <p:cNvGrpSpPr/>
        <p:nvPr/>
      </p:nvGrpSpPr>
      <p:grpSpPr>
        <a:xfrm>
          <a:off x="0" y="0"/>
          <a:ext cx="0" cy="0"/>
          <a:chOff x="0" y="0"/>
          <a:chExt cx="0" cy="0"/>
        </a:xfrm>
      </p:grpSpPr>
      <p:sp>
        <p:nvSpPr>
          <p:cNvPr id="1144" name="Google Shape;1144;p15"/>
          <p:cNvSpPr/>
          <p:nvPr/>
        </p:nvSpPr>
        <p:spPr>
          <a:xfrm>
            <a:off x="1028700" y="1756249"/>
            <a:ext cx="3822006" cy="3812451"/>
          </a:xfrm>
          <a:custGeom>
            <a:avLst/>
            <a:gdLst/>
            <a:ahLst/>
            <a:cxnLst/>
            <a:rect l="l" t="t" r="r" b="b"/>
            <a:pathLst>
              <a:path w="3822006" h="3812451" extrusionOk="0">
                <a:moveTo>
                  <a:pt x="0" y="0"/>
                </a:moveTo>
                <a:lnTo>
                  <a:pt x="3822006" y="0"/>
                </a:lnTo>
                <a:lnTo>
                  <a:pt x="3822006" y="3812450"/>
                </a:lnTo>
                <a:lnTo>
                  <a:pt x="0" y="3812450"/>
                </a:lnTo>
                <a:lnTo>
                  <a:pt x="0" y="0"/>
                </a:lnTo>
                <a:close/>
              </a:path>
            </a:pathLst>
          </a:custGeom>
          <a:blipFill rotWithShape="1">
            <a:blip r:embed="rId3">
              <a:alphaModFix/>
            </a:blip>
            <a:stretch>
              <a:fillRect/>
            </a:stretch>
          </a:blipFill>
          <a:ln>
            <a:noFill/>
          </a:ln>
        </p:spPr>
      </p:sp>
      <p:sp>
        <p:nvSpPr>
          <p:cNvPr id="2" name="CuadroTexto 1">
            <a:extLst>
              <a:ext uri="{FF2B5EF4-FFF2-40B4-BE49-F238E27FC236}">
                <a16:creationId xmlns:a16="http://schemas.microsoft.com/office/drawing/2014/main" id="{740AA094-8FBE-4B85-B7F7-2980953EFC3F}"/>
              </a:ext>
            </a:extLst>
          </p:cNvPr>
          <p:cNvSpPr txBox="1"/>
          <p:nvPr/>
        </p:nvSpPr>
        <p:spPr>
          <a:xfrm>
            <a:off x="6113220" y="5805498"/>
            <a:ext cx="6061560" cy="923330"/>
          </a:xfrm>
          <a:prstGeom prst="rect">
            <a:avLst/>
          </a:prstGeom>
          <a:noFill/>
        </p:spPr>
        <p:txBody>
          <a:bodyPr wrap="square" rtlCol="0">
            <a:spAutoFit/>
          </a:bodyPr>
          <a:lstStyle/>
          <a:p>
            <a:r>
              <a:rPr lang="es-CO" sz="5400" dirty="0">
                <a:hlinkClick r:id="rId4"/>
              </a:rPr>
              <a:t>Repositorio </a:t>
            </a:r>
            <a:r>
              <a:rPr lang="es-CO" sz="5400" dirty="0" err="1">
                <a:hlinkClick r:id="rId4"/>
              </a:rPr>
              <a:t>Github</a:t>
            </a:r>
            <a:endParaRPr lang="es-CO" sz="5400" dirty="0"/>
          </a:p>
        </p:txBody>
      </p:sp>
      <p:pic>
        <p:nvPicPr>
          <p:cNvPr id="7" name="Picture 2" descr="Mercadolibre Logo - PNG y Vector">
            <a:extLst>
              <a:ext uri="{FF2B5EF4-FFF2-40B4-BE49-F238E27FC236}">
                <a16:creationId xmlns:a16="http://schemas.microsoft.com/office/drawing/2014/main" id="{7A77E704-B248-4A96-A4EB-EEECA8C96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497" y="2959511"/>
            <a:ext cx="7539006" cy="185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50"/>
        <p:cNvGrpSpPr/>
        <p:nvPr/>
      </p:nvGrpSpPr>
      <p:grpSpPr>
        <a:xfrm>
          <a:off x="0" y="0"/>
          <a:ext cx="0" cy="0"/>
          <a:chOff x="0" y="0"/>
          <a:chExt cx="0" cy="0"/>
        </a:xfrm>
      </p:grpSpPr>
      <p:sp>
        <p:nvSpPr>
          <p:cNvPr id="152" name="Google Shape;152;p4"/>
          <p:cNvSpPr/>
          <p:nvPr/>
        </p:nvSpPr>
        <p:spPr>
          <a:xfrm>
            <a:off x="0" y="0"/>
            <a:ext cx="18287996" cy="3279284"/>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174" name="Google Shape;174;p4"/>
          <p:cNvSpPr txBox="1"/>
          <p:nvPr/>
        </p:nvSpPr>
        <p:spPr>
          <a:xfrm>
            <a:off x="1028699" y="3703263"/>
            <a:ext cx="6313395" cy="5140831"/>
          </a:xfrm>
          <a:prstGeom prst="rect">
            <a:avLst/>
          </a:prstGeom>
          <a:noFill/>
          <a:ln>
            <a:noFill/>
          </a:ln>
        </p:spPr>
        <p:txBody>
          <a:bodyPr spcFirstLastPara="1" wrap="square" lIns="0" tIns="0" rIns="0" bIns="0" anchor="t" anchorCtr="0">
            <a:spAutoFit/>
          </a:bodyPr>
          <a:lstStyle/>
          <a:p>
            <a:pPr marL="0" marR="0" lvl="0" indent="0" algn="just" rtl="0">
              <a:lnSpc>
                <a:spcPct val="131000"/>
              </a:lnSpc>
              <a:spcBef>
                <a:spcPts val="0"/>
              </a:spcBef>
              <a:spcAft>
                <a:spcPts val="0"/>
              </a:spcAft>
              <a:buNone/>
            </a:pPr>
            <a:r>
              <a:rPr lang="es-ES" sz="1700" dirty="0">
                <a:latin typeface="Montserrat"/>
                <a:ea typeface="Montserrat"/>
                <a:cs typeface="Montserrat"/>
                <a:sym typeface="Montserrat"/>
              </a:rPr>
              <a:t>En 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 de Mercado Libre, existen productos similares o idénticos vendidos por distintos </a:t>
            </a:r>
            <a:r>
              <a:rPr lang="es-ES" sz="1700" dirty="0" err="1">
                <a:latin typeface="Montserrat"/>
                <a:ea typeface="Montserrat"/>
                <a:cs typeface="Montserrat"/>
                <a:sym typeface="Montserrat"/>
              </a:rPr>
              <a:t>sellers</a:t>
            </a:r>
            <a:r>
              <a:rPr lang="es-ES" sz="1700" dirty="0">
                <a:latin typeface="Montserrat"/>
                <a:ea typeface="Montserrat"/>
                <a:cs typeface="Montserrat"/>
                <a:sym typeface="Montserrat"/>
              </a:rPr>
              <a:t>. Esto puede resultar en una experiencia de usuario confusa debido a la redundancia de opciones.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Objetivo del Proyecto: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Identificar y agrupar productos similares para mejorar la experiencia del usuario.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Facilitar la comparación de productos, permitiendo a los usuarios tomar decisiones de compra más informadas.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Relevancia</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Al reducir la saturación de listados, se mejora la usabilidad del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Se optimiza el proceso de compra al presentar opciones comparables de manera clara.</a:t>
            </a:r>
            <a:endParaRPr dirty="0"/>
          </a:p>
        </p:txBody>
      </p:sp>
      <p:sp>
        <p:nvSpPr>
          <p:cNvPr id="178" name="Google Shape;178;p4"/>
          <p:cNvSpPr txBox="1"/>
          <p:nvPr/>
        </p:nvSpPr>
        <p:spPr>
          <a:xfrm>
            <a:off x="1028700" y="1066800"/>
            <a:ext cx="13103867"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2F6E"/>
                </a:solidFill>
                <a:latin typeface="Oswald"/>
                <a:ea typeface="Oswald"/>
                <a:cs typeface="Oswald"/>
                <a:sym typeface="Oswald"/>
              </a:rPr>
              <a:t>INTRODUCCIÓN</a:t>
            </a:r>
            <a:endParaRPr dirty="0">
              <a:solidFill>
                <a:srgbClr val="002F6E"/>
              </a:solidFill>
            </a:endParaRPr>
          </a:p>
        </p:txBody>
      </p:sp>
      <p:sp>
        <p:nvSpPr>
          <p:cNvPr id="179" name="Google Shape;179;p4"/>
          <p:cNvSpPr txBox="1"/>
          <p:nvPr/>
        </p:nvSpPr>
        <p:spPr>
          <a:xfrm>
            <a:off x="1028700" y="2287491"/>
            <a:ext cx="7929600" cy="1672958"/>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100"/>
              <a:buFont typeface="Arial"/>
              <a:buNone/>
            </a:pPr>
            <a:r>
              <a:rPr lang="es-ES" sz="2499" dirty="0">
                <a:solidFill>
                  <a:srgbClr val="002F6E"/>
                </a:solidFill>
              </a:rPr>
              <a:t>Descripción del problema de negocio seleccionado</a:t>
            </a:r>
          </a:p>
          <a:p>
            <a:pPr marL="0" lvl="0" indent="0" algn="l" rtl="0">
              <a:lnSpc>
                <a:spcPct val="145018"/>
              </a:lnSpc>
              <a:spcBef>
                <a:spcPts val="0"/>
              </a:spcBef>
              <a:spcAft>
                <a:spcPts val="0"/>
              </a:spcAft>
              <a:buClr>
                <a:schemeClr val="dk1"/>
              </a:buClr>
              <a:buSzPts val="1100"/>
              <a:buFont typeface="Arial"/>
              <a:buNone/>
            </a:pPr>
            <a:endParaRPr sz="2499" dirty="0">
              <a:solidFill>
                <a:srgbClr val="FFFDFD"/>
              </a:solidFill>
            </a:endParaRPr>
          </a:p>
          <a:p>
            <a:pPr marL="0" marR="0" lvl="0" indent="0" algn="l" rtl="0">
              <a:lnSpc>
                <a:spcPct val="145018"/>
              </a:lnSpc>
              <a:spcBef>
                <a:spcPts val="0"/>
              </a:spcBef>
              <a:spcAft>
                <a:spcPts val="0"/>
              </a:spcAft>
              <a:buNone/>
            </a:pPr>
            <a:endParaRPr sz="2499" dirty="0">
              <a:solidFill>
                <a:srgbClr val="FFFDFD"/>
              </a:solidFill>
            </a:endParaRPr>
          </a:p>
        </p:txBody>
      </p:sp>
      <p:pic>
        <p:nvPicPr>
          <p:cNvPr id="35" name="Picture 2" descr="Mercadolibre Logo - PNG y Vector">
            <a:extLst>
              <a:ext uri="{FF2B5EF4-FFF2-40B4-BE49-F238E27FC236}">
                <a16:creationId xmlns:a16="http://schemas.microsoft.com/office/drawing/2014/main" id="{CD01E516-31A9-4584-AB9D-9A50BBF71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CB9CED64-0CD2-44A4-9118-5917B94A3DD7}"/>
              </a:ext>
            </a:extLst>
          </p:cNvPr>
          <p:cNvPicPr>
            <a:picLocks noChangeAspect="1"/>
          </p:cNvPicPr>
          <p:nvPr/>
        </p:nvPicPr>
        <p:blipFill>
          <a:blip r:embed="rId4"/>
          <a:stretch>
            <a:fillRect/>
          </a:stretch>
        </p:blipFill>
        <p:spPr>
          <a:xfrm>
            <a:off x="8081012" y="5054308"/>
            <a:ext cx="9602540" cy="2438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87"/>
        <p:cNvGrpSpPr/>
        <p:nvPr/>
      </p:nvGrpSpPr>
      <p:grpSpPr>
        <a:xfrm>
          <a:off x="0" y="0"/>
          <a:ext cx="0" cy="0"/>
          <a:chOff x="0" y="0"/>
          <a:chExt cx="0" cy="0"/>
        </a:xfrm>
      </p:grpSpPr>
      <p:cxnSp>
        <p:nvCxnSpPr>
          <p:cNvPr id="188" name="Google Shape;188;p5"/>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89" name="Google Shape;189;p5"/>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90" name="Google Shape;190;p5"/>
          <p:cNvSpPr txBox="1"/>
          <p:nvPr/>
        </p:nvSpPr>
        <p:spPr>
          <a:xfrm>
            <a:off x="2574170"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US" sz="8000" dirty="0">
                <a:latin typeface="Oswald"/>
                <a:ea typeface="Oswald"/>
                <a:cs typeface="Oswald"/>
                <a:sym typeface="Oswald"/>
              </a:rPr>
              <a:t>METODOLOGÍA</a:t>
            </a:r>
            <a:endParaRPr dirty="0"/>
          </a:p>
        </p:txBody>
      </p:sp>
      <p:sp>
        <p:nvSpPr>
          <p:cNvPr id="191" name="Google Shape;191;p5"/>
          <p:cNvSpPr txBox="1"/>
          <p:nvPr/>
        </p:nvSpPr>
        <p:spPr>
          <a:xfrm>
            <a:off x="2574177" y="5487650"/>
            <a:ext cx="119940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4000" dirty="0" err="1">
                <a:solidFill>
                  <a:schemeClr val="dk1"/>
                </a:solidFill>
                <a:latin typeface="Montserrat"/>
                <a:ea typeface="Montserrat"/>
                <a:cs typeface="Montserrat"/>
                <a:sym typeface="Montserrat"/>
              </a:rPr>
              <a:t>Enfoque</a:t>
            </a:r>
            <a:r>
              <a:rPr lang="en-US" sz="4000" dirty="0">
                <a:solidFill>
                  <a:schemeClr val="dk1"/>
                </a:solidFill>
                <a:latin typeface="Montserrat"/>
                <a:ea typeface="Montserrat"/>
                <a:cs typeface="Montserrat"/>
                <a:sym typeface="Montserrat"/>
              </a:rPr>
              <a:t> y </a:t>
            </a:r>
            <a:r>
              <a:rPr lang="en-US" sz="4000" dirty="0" err="1">
                <a:solidFill>
                  <a:schemeClr val="dk1"/>
                </a:solidFill>
                <a:latin typeface="Montserrat"/>
                <a:ea typeface="Montserrat"/>
                <a:cs typeface="Montserrat"/>
                <a:sym typeface="Montserrat"/>
              </a:rPr>
              <a:t>técnicas</a:t>
            </a:r>
            <a:r>
              <a:rPr lang="en-US" sz="4000" dirty="0">
                <a:solidFill>
                  <a:schemeClr val="dk1"/>
                </a:solidFill>
                <a:latin typeface="Montserrat"/>
                <a:ea typeface="Montserrat"/>
                <a:cs typeface="Montserrat"/>
                <a:sym typeface="Montserrat"/>
              </a:rPr>
              <a:t> </a:t>
            </a:r>
            <a:r>
              <a:rPr lang="en-US" sz="4000" dirty="0" err="1">
                <a:solidFill>
                  <a:schemeClr val="dk1"/>
                </a:solidFill>
                <a:latin typeface="Montserrat"/>
                <a:ea typeface="Montserrat"/>
                <a:cs typeface="Montserrat"/>
                <a:sym typeface="Montserrat"/>
              </a:rPr>
              <a:t>utilizadas</a:t>
            </a:r>
            <a:endParaRPr lang="en-US" sz="4000" dirty="0">
              <a:solidFill>
                <a:schemeClr val="dk1"/>
              </a:solidFill>
              <a:latin typeface="Montserrat"/>
              <a:ea typeface="Montserrat"/>
              <a:cs typeface="Montserrat"/>
              <a:sym typeface="Montserrat"/>
            </a:endParaRPr>
          </a:p>
        </p:txBody>
      </p:sp>
      <p:sp>
        <p:nvSpPr>
          <p:cNvPr id="192" name="Google Shape;192;p5"/>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2</a:t>
            </a:r>
            <a:endParaRPr/>
          </a:p>
        </p:txBody>
      </p:sp>
      <p:cxnSp>
        <p:nvCxnSpPr>
          <p:cNvPr id="193" name="Google Shape;193;p5"/>
          <p:cNvCxnSpPr/>
          <p:nvPr/>
        </p:nvCxnSpPr>
        <p:spPr>
          <a:xfrm>
            <a:off x="1952130" y="514350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C364B5D-BE2B-43AE-8F7A-330D116B0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00"/>
        <p:cNvGrpSpPr/>
        <p:nvPr/>
      </p:nvGrpSpPr>
      <p:grpSpPr>
        <a:xfrm>
          <a:off x="0" y="0"/>
          <a:ext cx="0" cy="0"/>
          <a:chOff x="0" y="0"/>
          <a:chExt cx="0" cy="0"/>
        </a:xfrm>
      </p:grpSpPr>
      <p:grpSp>
        <p:nvGrpSpPr>
          <p:cNvPr id="201" name="Google Shape;201;g2d54f33f8c9_5_44"/>
          <p:cNvGrpSpPr/>
          <p:nvPr/>
        </p:nvGrpSpPr>
        <p:grpSpPr>
          <a:xfrm>
            <a:off x="0" y="-253158"/>
            <a:ext cx="6906303" cy="10540225"/>
            <a:chOff x="0" y="-66675"/>
            <a:chExt cx="1818932" cy="2776008"/>
          </a:xfrm>
          <a:solidFill>
            <a:srgbClr val="002F6E"/>
          </a:solidFill>
        </p:grpSpPr>
        <p:sp>
          <p:nvSpPr>
            <p:cNvPr id="202" name="Google Shape;202;g2d54f33f8c9_5_4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03" name="Google Shape;203;g2d54f33f8c9_5_4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g2d54f33f8c9_5_44"/>
          <p:cNvGrpSpPr/>
          <p:nvPr/>
        </p:nvGrpSpPr>
        <p:grpSpPr>
          <a:xfrm>
            <a:off x="692898" y="4138334"/>
            <a:ext cx="5857997" cy="2597891"/>
            <a:chOff x="-163" y="38100"/>
            <a:chExt cx="7810663" cy="3463855"/>
          </a:xfrm>
        </p:grpSpPr>
        <p:sp>
          <p:nvSpPr>
            <p:cNvPr id="205" name="Google Shape;205;g2d54f33f8c9_5_44"/>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206" name="Google Shape;206;g2d54f33f8c9_5_44"/>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cxnSp>
        <p:nvCxnSpPr>
          <p:cNvPr id="208" name="Google Shape;208;g2d54f33f8c9_5_4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09" name="Google Shape;209;g2d54f33f8c9_5_4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2d54f33f8c9_5_4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sp>
        <p:nvSpPr>
          <p:cNvPr id="211" name="Google Shape;211;g2d54f33f8c9_5_44"/>
          <p:cNvSpPr txBox="1"/>
          <p:nvPr/>
        </p:nvSpPr>
        <p:spPr>
          <a:xfrm>
            <a:off x="8573802" y="1315407"/>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Entendimiento del Problema</a:t>
            </a:r>
            <a:endParaRPr lang="en-US" dirty="0"/>
          </a:p>
        </p:txBody>
      </p:sp>
      <p:sp>
        <p:nvSpPr>
          <p:cNvPr id="212" name="Google Shape;212;g2d54f33f8c9_5_44"/>
          <p:cNvSpPr txBox="1"/>
          <p:nvPr/>
        </p:nvSpPr>
        <p:spPr>
          <a:xfrm>
            <a:off x="8573799" y="1985802"/>
            <a:ext cx="9644700" cy="45012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Consulta de datos mediante APIs</a:t>
            </a:r>
          </a:p>
        </p:txBody>
      </p:sp>
      <p:sp>
        <p:nvSpPr>
          <p:cNvPr id="213" name="Google Shape;213;g2d54f33f8c9_5_4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2d54f33f8c9_5_4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sp>
        <p:nvSpPr>
          <p:cNvPr id="215" name="Google Shape;215;g2d54f33f8c9_5_44"/>
          <p:cNvSpPr txBox="1"/>
          <p:nvPr/>
        </p:nvSpPr>
        <p:spPr>
          <a:xfrm>
            <a:off x="8573799" y="2918731"/>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Exploración de Datos - Identificación de patrones </a:t>
            </a:r>
            <a:endParaRPr lang="es-ES" dirty="0"/>
          </a:p>
        </p:txBody>
      </p:sp>
      <p:sp>
        <p:nvSpPr>
          <p:cNvPr id="216" name="Google Shape;216;g2d54f33f8c9_5_44"/>
          <p:cNvSpPr txBox="1"/>
          <p:nvPr/>
        </p:nvSpPr>
        <p:spPr>
          <a:xfrm>
            <a:off x="8573799" y="3636787"/>
            <a:ext cx="94182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Variables de interés como los nombres de los productos, las imágenes asociadas a cada producto, los Atributos como marcas, modelos, GTIN, y dimensiones; y los precios asociados a los productos.</a:t>
            </a:r>
          </a:p>
        </p:txBody>
      </p:sp>
      <p:sp>
        <p:nvSpPr>
          <p:cNvPr id="217" name="Google Shape;217;g2d54f33f8c9_5_4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2d54f33f8c9_5_4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sp>
        <p:nvSpPr>
          <p:cNvPr id="219" name="Google Shape;219;g2d54f33f8c9_5_44"/>
          <p:cNvSpPr txBox="1"/>
          <p:nvPr/>
        </p:nvSpPr>
        <p:spPr>
          <a:xfrm>
            <a:off x="8573802" y="5642575"/>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Preprocesamiento de Datos</a:t>
            </a:r>
            <a:endParaRPr lang="es-ES" dirty="0"/>
          </a:p>
        </p:txBody>
      </p:sp>
      <p:sp>
        <p:nvSpPr>
          <p:cNvPr id="220" name="Google Shape;220;g2d54f33f8c9_5_44"/>
          <p:cNvSpPr txBox="1"/>
          <p:nvPr/>
        </p:nvSpPr>
        <p:spPr>
          <a:xfrm>
            <a:off x="8573799" y="6294825"/>
            <a:ext cx="9418200" cy="135037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Limpieza y normalización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Estandarización, lematización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Validación de imágenes</a:t>
            </a:r>
            <a:endParaRPr sz="2233" dirty="0">
              <a:latin typeface="Montserrat"/>
              <a:ea typeface="Montserrat"/>
              <a:cs typeface="Montserrat"/>
              <a:sym typeface="Montserrat"/>
            </a:endParaRPr>
          </a:p>
        </p:txBody>
      </p:sp>
      <p:sp>
        <p:nvSpPr>
          <p:cNvPr id="221" name="Google Shape;221;g2d54f33f8c9_5_4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2d54f33f8c9_5_4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sp>
        <p:nvSpPr>
          <p:cNvPr id="223" name="Google Shape;223;g2d54f33f8c9_5_44"/>
          <p:cNvSpPr txBox="1"/>
          <p:nvPr/>
        </p:nvSpPr>
        <p:spPr>
          <a:xfrm>
            <a:off x="8573802" y="784201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Selección de Modelos de Embeddings</a:t>
            </a:r>
            <a:endParaRPr lang="es-ES" dirty="0"/>
          </a:p>
        </p:txBody>
      </p:sp>
      <p:sp>
        <p:nvSpPr>
          <p:cNvPr id="224" name="Google Shape;224;g2d54f33f8c9_5_44"/>
          <p:cNvSpPr txBox="1"/>
          <p:nvPr/>
        </p:nvSpPr>
        <p:spPr>
          <a:xfrm>
            <a:off x="8573799" y="8544286"/>
            <a:ext cx="94182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Textuales: Multilingües, Similitud Semántica. </a:t>
            </a: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Visuales: CLIP</a:t>
            </a:r>
          </a:p>
        </p:txBody>
      </p:sp>
      <p:pic>
        <p:nvPicPr>
          <p:cNvPr id="29" name="Picture 2" descr="Mercadolibre Logo - PNG y Vector">
            <a:extLst>
              <a:ext uri="{FF2B5EF4-FFF2-40B4-BE49-F238E27FC236}">
                <a16:creationId xmlns:a16="http://schemas.microsoft.com/office/drawing/2014/main" id="{BC42A42F-2874-49A6-97DA-948E9840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31"/>
        <p:cNvGrpSpPr/>
        <p:nvPr/>
      </p:nvGrpSpPr>
      <p:grpSpPr>
        <a:xfrm>
          <a:off x="0" y="0"/>
          <a:ext cx="0" cy="0"/>
          <a:chOff x="0" y="0"/>
          <a:chExt cx="0" cy="0"/>
        </a:xfrm>
      </p:grpSpPr>
      <p:grpSp>
        <p:nvGrpSpPr>
          <p:cNvPr id="232" name="Google Shape;232;g2d54f33f8c9_5_114"/>
          <p:cNvGrpSpPr/>
          <p:nvPr/>
        </p:nvGrpSpPr>
        <p:grpSpPr>
          <a:xfrm>
            <a:off x="0" y="-253158"/>
            <a:ext cx="6906303" cy="10540225"/>
            <a:chOff x="0" y="-66675"/>
            <a:chExt cx="1818932" cy="2776008"/>
          </a:xfrm>
          <a:solidFill>
            <a:srgbClr val="002F6E"/>
          </a:solidFill>
        </p:grpSpPr>
        <p:sp>
          <p:nvSpPr>
            <p:cNvPr id="233" name="Google Shape;233;g2d54f33f8c9_5_11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34" name="Google Shape;234;g2d54f33f8c9_5_11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9" name="Google Shape;239;g2d54f33f8c9_5_11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40" name="Google Shape;240;g2d54f33f8c9_5_11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d54f33f8c9_5_11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5</a:t>
            </a:r>
            <a:endParaRPr/>
          </a:p>
        </p:txBody>
      </p:sp>
      <p:sp>
        <p:nvSpPr>
          <p:cNvPr id="242" name="Google Shape;242;g2d54f33f8c9_5_114"/>
          <p:cNvSpPr txBox="1"/>
          <p:nvPr/>
        </p:nvSpPr>
        <p:spPr>
          <a:xfrm>
            <a:off x="8573800" y="36101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Manejo de </a:t>
            </a:r>
            <a:r>
              <a:rPr lang="es-ES" sz="2791" dirty="0" err="1"/>
              <a:t>Outliers</a:t>
            </a:r>
            <a:endParaRPr lang="es-ES" dirty="0"/>
          </a:p>
        </p:txBody>
      </p:sp>
      <p:sp>
        <p:nvSpPr>
          <p:cNvPr id="243" name="Google Shape;243;g2d54f33f8c9_5_114"/>
          <p:cNvSpPr txBox="1"/>
          <p:nvPr/>
        </p:nvSpPr>
        <p:spPr>
          <a:xfrm>
            <a:off x="8573799" y="4149650"/>
            <a:ext cx="9296700" cy="1799339"/>
          </a:xfrm>
          <a:prstGeom prst="rect">
            <a:avLst/>
          </a:prstGeom>
          <a:noFill/>
          <a:ln>
            <a:noFill/>
          </a:ln>
        </p:spPr>
        <p:txBody>
          <a:bodyPr spcFirstLastPara="1" wrap="square" lIns="0" tIns="0" rIns="0" bIns="0" anchor="t" anchorCtr="0">
            <a:spAutoFit/>
          </a:bodyPr>
          <a:lstStyle/>
          <a:p>
            <a:pPr>
              <a:lnSpc>
                <a:spcPct val="131000"/>
              </a:lnSpc>
              <a:buSzPts val="1100"/>
            </a:pPr>
            <a:r>
              <a:rPr lang="es-ES" sz="2230" dirty="0">
                <a:latin typeface="Montserrat"/>
                <a:sym typeface="Montserrat"/>
              </a:rPr>
              <a:t>Productos etiquetados como -1 por DBSCAN fueron analizados y </a:t>
            </a:r>
            <a:r>
              <a:rPr lang="es-ES" sz="2230" dirty="0" err="1">
                <a:latin typeface="Montserrat"/>
                <a:sym typeface="Montserrat"/>
              </a:rPr>
              <a:t>reclusterizados</a:t>
            </a:r>
            <a:r>
              <a:rPr lang="es-ES" sz="2230" dirty="0">
                <a:latin typeface="Montserrat"/>
                <a:sym typeface="Montserrat"/>
              </a:rPr>
              <a:t>.</a:t>
            </a:r>
            <a:endParaRPr sz="2230" dirty="0">
              <a:latin typeface="Montserrat"/>
              <a:sym typeface="Montserrat"/>
            </a:endParaRP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Integración de </a:t>
            </a:r>
            <a:r>
              <a:rPr lang="es-ES" sz="2233" dirty="0" err="1">
                <a:latin typeface="Montserrat"/>
                <a:ea typeface="Montserrat"/>
                <a:cs typeface="Montserrat"/>
                <a:sym typeface="Montserrat"/>
              </a:rPr>
              <a:t>embeddings</a:t>
            </a:r>
            <a:r>
              <a:rPr lang="es-ES" sz="2233" dirty="0">
                <a:latin typeface="Montserrat"/>
                <a:ea typeface="Montserrat"/>
                <a:cs typeface="Montserrat"/>
                <a:sym typeface="Montserrat"/>
              </a:rPr>
              <a:t> visuales, precios normalizados, y marcas para mejorar la agrupación.</a:t>
            </a:r>
          </a:p>
        </p:txBody>
      </p:sp>
      <p:sp>
        <p:nvSpPr>
          <p:cNvPr id="244" name="Google Shape;244;g2d54f33f8c9_5_11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2d54f33f8c9_5_11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6</a:t>
            </a:r>
            <a:endParaRPr/>
          </a:p>
        </p:txBody>
      </p:sp>
      <p:sp>
        <p:nvSpPr>
          <p:cNvPr id="246" name="Google Shape;246;g2d54f33f8c9_5_114"/>
          <p:cNvSpPr txBox="1"/>
          <p:nvPr/>
        </p:nvSpPr>
        <p:spPr>
          <a:xfrm>
            <a:off x="8554683" y="765795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Visualización</a:t>
            </a:r>
            <a:r>
              <a:rPr lang="en-US" sz="2791" dirty="0"/>
              <a:t> y </a:t>
            </a:r>
            <a:r>
              <a:rPr lang="en-US" sz="2791" dirty="0" err="1"/>
              <a:t>Análisis</a:t>
            </a:r>
            <a:endParaRPr lang="en-US" dirty="0"/>
          </a:p>
        </p:txBody>
      </p:sp>
      <p:sp>
        <p:nvSpPr>
          <p:cNvPr id="247" name="Google Shape;247;g2d54f33f8c9_5_114"/>
          <p:cNvSpPr txBox="1"/>
          <p:nvPr/>
        </p:nvSpPr>
        <p:spPr>
          <a:xfrm>
            <a:off x="8573799" y="8333978"/>
            <a:ext cx="9021300" cy="1800493"/>
          </a:xfrm>
          <a:prstGeom prst="rect">
            <a:avLst/>
          </a:prstGeom>
          <a:noFill/>
          <a:ln>
            <a:noFill/>
          </a:ln>
        </p:spPr>
        <p:txBody>
          <a:bodyPr spcFirstLastPara="1" wrap="square" lIns="0" tIns="0" rIns="0" bIns="0" anchor="t" anchorCtr="0">
            <a:spAutoFit/>
          </a:bodyPr>
          <a:lstStyle/>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Proyección de los datos en un espacio 2D mediante PCA y UMAP.</a:t>
            </a:r>
          </a:p>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Análisis manual de muestras para verificar consistencia semántica en los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48" name="Google Shape;248;g2d54f33f8c9_5_11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2d54f33f8c9_5_11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7</a:t>
            </a:r>
            <a:endParaRPr/>
          </a:p>
        </p:txBody>
      </p:sp>
      <p:sp>
        <p:nvSpPr>
          <p:cNvPr id="250" name="Google Shape;250;g2d54f33f8c9_5_114"/>
          <p:cNvSpPr txBox="1"/>
          <p:nvPr/>
        </p:nvSpPr>
        <p:spPr>
          <a:xfrm>
            <a:off x="8554683" y="1155936"/>
            <a:ext cx="60981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Clustering Inicial</a:t>
            </a:r>
            <a:endParaRPr lang="en-US" dirty="0"/>
          </a:p>
        </p:txBody>
      </p:sp>
      <p:sp>
        <p:nvSpPr>
          <p:cNvPr id="251" name="Google Shape;251;g2d54f33f8c9_5_114"/>
          <p:cNvSpPr txBox="1"/>
          <p:nvPr/>
        </p:nvSpPr>
        <p:spPr>
          <a:xfrm>
            <a:off x="8554683" y="1794139"/>
            <a:ext cx="96447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CO" sz="2233" dirty="0">
                <a:latin typeface="Montserrat"/>
                <a:ea typeface="Montserrat"/>
                <a:cs typeface="Montserrat"/>
                <a:sym typeface="Montserrat"/>
              </a:rPr>
              <a:t>Comparación de modelos de </a:t>
            </a:r>
            <a:r>
              <a:rPr lang="es-CO" sz="2233" dirty="0" err="1">
                <a:latin typeface="Montserrat"/>
                <a:ea typeface="Montserrat"/>
                <a:cs typeface="Montserrat"/>
                <a:sym typeface="Montserrat"/>
              </a:rPr>
              <a:t>clustering</a:t>
            </a:r>
            <a:r>
              <a:rPr lang="es-CO" sz="2233" dirty="0">
                <a:latin typeface="Montserrat"/>
                <a:ea typeface="Montserrat"/>
                <a:cs typeface="Montserrat"/>
                <a:sym typeface="Montserrat"/>
              </a:rPr>
              <a:t> para detectar </a:t>
            </a:r>
            <a:r>
              <a:rPr lang="es-CO" sz="2233" dirty="0" err="1">
                <a:latin typeface="Montserrat"/>
                <a:ea typeface="Montserrat"/>
                <a:cs typeface="Montserrat"/>
                <a:sym typeface="Montserrat"/>
              </a:rPr>
              <a:t>clusters</a:t>
            </a:r>
            <a:r>
              <a:rPr lang="es-CO" sz="2233" dirty="0">
                <a:latin typeface="Montserrat"/>
                <a:ea typeface="Montserrat"/>
                <a:cs typeface="Montserrat"/>
                <a:sym typeface="Montserrat"/>
              </a:rPr>
              <a:t> iniciales en títulos textuales</a:t>
            </a:r>
            <a:endParaRPr sz="2233" dirty="0">
              <a:latin typeface="Montserrat"/>
              <a:ea typeface="Montserrat"/>
              <a:cs typeface="Montserrat"/>
              <a:sym typeface="Montserrat"/>
            </a:endParaRPr>
          </a:p>
          <a:p>
            <a:pPr marL="0" lvl="0" indent="0" algn="l" rtl="0">
              <a:lnSpc>
                <a:spcPct val="130989"/>
              </a:lnSpc>
              <a:spcBef>
                <a:spcPts val="0"/>
              </a:spcBef>
              <a:spcAft>
                <a:spcPts val="0"/>
              </a:spcAft>
              <a:buSzPts val="1100"/>
              <a:buNone/>
            </a:pPr>
            <a:r>
              <a:rPr lang="es-ES" sz="2233" dirty="0">
                <a:latin typeface="Montserrat"/>
                <a:ea typeface="Montserrat"/>
                <a:cs typeface="Montserrat"/>
                <a:sym typeface="Montserrat"/>
              </a:rPr>
              <a:t>Uso de métricas como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validar cohesión y separación de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52" name="Google Shape;252;g2d54f33f8c9_5_11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d54f33f8c9_5_11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8</a:t>
            </a:r>
            <a:endParaRPr/>
          </a:p>
        </p:txBody>
      </p:sp>
      <p:sp>
        <p:nvSpPr>
          <p:cNvPr id="254" name="Google Shape;254;g2d54f33f8c9_5_114"/>
          <p:cNvSpPr txBox="1"/>
          <p:nvPr/>
        </p:nvSpPr>
        <p:spPr>
          <a:xfrm>
            <a:off x="8573800" y="59418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err="1"/>
              <a:t>Clustering</a:t>
            </a:r>
            <a:r>
              <a:rPr lang="es-ES" sz="2791" dirty="0"/>
              <a:t> Secundario y Validación</a:t>
            </a:r>
            <a:endParaRPr lang="es-ES" dirty="0"/>
          </a:p>
        </p:txBody>
      </p:sp>
      <p:sp>
        <p:nvSpPr>
          <p:cNvPr id="255" name="Google Shape;255;g2d54f33f8c9_5_114"/>
          <p:cNvSpPr txBox="1"/>
          <p:nvPr/>
        </p:nvSpPr>
        <p:spPr>
          <a:xfrm>
            <a:off x="8573799" y="6547650"/>
            <a:ext cx="94488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Uso de métricas como 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y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evaluar el </a:t>
            </a:r>
            <a:r>
              <a:rPr lang="es-ES" sz="2233" dirty="0" err="1">
                <a:latin typeface="Montserrat"/>
                <a:ea typeface="Montserrat"/>
                <a:cs typeface="Montserrat"/>
                <a:sym typeface="Montserrat"/>
              </a:rPr>
              <a:t>clustering</a:t>
            </a:r>
            <a:r>
              <a:rPr lang="es-ES" sz="2233" dirty="0">
                <a:latin typeface="Montserrat"/>
                <a:ea typeface="Montserrat"/>
                <a:cs typeface="Montserrat"/>
                <a:sym typeface="Montserrat"/>
              </a:rPr>
              <a:t> híbrido.</a:t>
            </a:r>
            <a:endParaRPr lang="es-ES" dirty="0"/>
          </a:p>
        </p:txBody>
      </p:sp>
      <p:pic>
        <p:nvPicPr>
          <p:cNvPr id="29" name="Picture 2" descr="Mercadolibre Logo - PNG y Vector">
            <a:extLst>
              <a:ext uri="{FF2B5EF4-FFF2-40B4-BE49-F238E27FC236}">
                <a16:creationId xmlns:a16="http://schemas.microsoft.com/office/drawing/2014/main" id="{91E11860-4D10-46C1-997A-3B29D02EC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204;g2d54f33f8c9_5_44">
            <a:extLst>
              <a:ext uri="{FF2B5EF4-FFF2-40B4-BE49-F238E27FC236}">
                <a16:creationId xmlns:a16="http://schemas.microsoft.com/office/drawing/2014/main" id="{8BDA5A55-98BC-4E06-9945-12EE32DEA50D}"/>
              </a:ext>
            </a:extLst>
          </p:cNvPr>
          <p:cNvGrpSpPr/>
          <p:nvPr/>
        </p:nvGrpSpPr>
        <p:grpSpPr>
          <a:xfrm>
            <a:off x="692898" y="4138334"/>
            <a:ext cx="5857997" cy="2597891"/>
            <a:chOff x="-163" y="38100"/>
            <a:chExt cx="7810663" cy="3463855"/>
          </a:xfrm>
        </p:grpSpPr>
        <p:sp>
          <p:nvSpPr>
            <p:cNvPr id="31" name="Google Shape;205;g2d54f33f8c9_5_44">
              <a:extLst>
                <a:ext uri="{FF2B5EF4-FFF2-40B4-BE49-F238E27FC236}">
                  <a16:creationId xmlns:a16="http://schemas.microsoft.com/office/drawing/2014/main" id="{4793EF37-BB28-4836-A7F7-277832CC9951}"/>
                </a:ext>
              </a:extLst>
            </p:cNvPr>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32" name="Google Shape;206;g2d54f33f8c9_5_44">
              <a:extLst>
                <a:ext uri="{FF2B5EF4-FFF2-40B4-BE49-F238E27FC236}">
                  <a16:creationId xmlns:a16="http://schemas.microsoft.com/office/drawing/2014/main" id="{308D62C5-C2C2-45EF-AB8E-4C9F29E78864}"/>
                </a:ext>
              </a:extLst>
            </p:cNvPr>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141914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4000" dirty="0" err="1">
                <a:latin typeface="Montserrat"/>
                <a:ea typeface="Montserrat"/>
                <a:cs typeface="Montserrat"/>
                <a:sym typeface="Montserrat"/>
              </a:rPr>
              <a:t>Análisis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Exploratorio</a:t>
            </a:r>
            <a:r>
              <a:rPr lang="en-US" sz="4000" dirty="0">
                <a:latin typeface="Montserrat"/>
                <a:ea typeface="Montserrat"/>
                <a:cs typeface="Montserrat"/>
                <a:sym typeface="Montserrat"/>
              </a:rPr>
              <a:t> e </a:t>
            </a:r>
            <a:r>
              <a:rPr lang="en-US" sz="4000" dirty="0" err="1">
                <a:latin typeface="Montserrat"/>
                <a:ea typeface="Montserrat"/>
                <a:cs typeface="Montserrat"/>
                <a:sym typeface="Montserrat"/>
              </a:rPr>
              <a:t>Hipótesis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formuladas</a:t>
            </a:r>
            <a:endParaRPr lang="en-U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14"/>
        <p:cNvGrpSpPr/>
        <p:nvPr/>
      </p:nvGrpSpPr>
      <p:grpSpPr>
        <a:xfrm>
          <a:off x="0" y="0"/>
          <a:ext cx="0" cy="0"/>
          <a:chOff x="0" y="0"/>
          <a:chExt cx="0" cy="0"/>
        </a:xfrm>
      </p:grpSpPr>
      <p:sp>
        <p:nvSpPr>
          <p:cNvPr id="317" name="Google Shape;317;g2d54f33f8c9_5_360"/>
          <p:cNvSpPr txBox="1"/>
          <p:nvPr/>
        </p:nvSpPr>
        <p:spPr>
          <a:xfrm>
            <a:off x="705964" y="2712451"/>
            <a:ext cx="3866724" cy="215486"/>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pic>
        <p:nvPicPr>
          <p:cNvPr id="16" name="Picture 2" descr="Mercadolibre Logo - PNG y Vector">
            <a:extLst>
              <a:ext uri="{FF2B5EF4-FFF2-40B4-BE49-F238E27FC236}">
                <a16:creationId xmlns:a16="http://schemas.microsoft.com/office/drawing/2014/main" id="{3172302B-D851-4578-9E21-862C6D37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F38E70-B0BB-4E0D-89EF-C67524CD64D0}"/>
              </a:ext>
            </a:extLst>
          </p:cNvPr>
          <p:cNvPicPr>
            <a:picLocks noChangeAspect="1"/>
          </p:cNvPicPr>
          <p:nvPr/>
        </p:nvPicPr>
        <p:blipFill>
          <a:blip r:embed="rId4"/>
          <a:stretch>
            <a:fillRect/>
          </a:stretch>
        </p:blipFill>
        <p:spPr>
          <a:xfrm>
            <a:off x="1781776" y="1549778"/>
            <a:ext cx="14724448" cy="8149233"/>
          </a:xfrm>
          <a:prstGeom prst="rect">
            <a:avLst/>
          </a:prstGeom>
        </p:spPr>
      </p:pic>
      <p:sp>
        <p:nvSpPr>
          <p:cNvPr id="4" name="Elipse 3">
            <a:extLst>
              <a:ext uri="{FF2B5EF4-FFF2-40B4-BE49-F238E27FC236}">
                <a16:creationId xmlns:a16="http://schemas.microsoft.com/office/drawing/2014/main" id="{7A65092C-1A46-4D7F-95BB-F5F04D4E0112}"/>
              </a:ext>
            </a:extLst>
          </p:cNvPr>
          <p:cNvSpPr/>
          <p:nvPr/>
        </p:nvSpPr>
        <p:spPr>
          <a:xfrm>
            <a:off x="2294769" y="6692348"/>
            <a:ext cx="689113" cy="215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1857</Words>
  <Application>Microsoft Office PowerPoint</Application>
  <PresentationFormat>Personalizado</PresentationFormat>
  <Paragraphs>289</Paragraphs>
  <Slides>33</Slides>
  <Notes>26</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Calibri</vt:lpstr>
      <vt:lpstr>Montserrat</vt:lpstr>
      <vt:lpstr>Oswald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dc:creator>
  <cp:lastModifiedBy>Santiago Tovar Perilla</cp:lastModifiedBy>
  <cp:revision>14</cp:revision>
  <dcterms:created xsi:type="dcterms:W3CDTF">2006-08-16T00:00:00Z</dcterms:created>
  <dcterms:modified xsi:type="dcterms:W3CDTF">2025-02-06T06:42:53Z</dcterms:modified>
</cp:coreProperties>
</file>